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2" r:id="rId3"/>
    <p:sldId id="257" r:id="rId4"/>
    <p:sldId id="259" r:id="rId5"/>
    <p:sldId id="273" r:id="rId6"/>
    <p:sldId id="269" r:id="rId7"/>
    <p:sldId id="261" r:id="rId8"/>
    <p:sldId id="268" r:id="rId9"/>
    <p:sldId id="262" r:id="rId10"/>
    <p:sldId id="270" r:id="rId11"/>
    <p:sldId id="274"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07550-B168-4DBF-A2E2-D505519C5A93}" type="datetimeFigureOut">
              <a:rPr lang="en-US" smtClean="0"/>
              <a:t>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FF85D-FA55-497A-8DD4-27A347FB7A44}" type="slidenum">
              <a:rPr lang="en-US" smtClean="0"/>
              <a:t>‹#›</a:t>
            </a:fld>
            <a:endParaRPr lang="en-US"/>
          </a:p>
        </p:txBody>
      </p:sp>
    </p:spTree>
    <p:extLst>
      <p:ext uri="{BB962C8B-B14F-4D97-AF65-F5344CB8AC3E}">
        <p14:creationId xmlns:p14="http://schemas.microsoft.com/office/powerpoint/2010/main" val="348230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started with the baseline model while trying to manipulate the Hyper parameters to enhance the learning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fixing the hyper parameters we thought about building a new agent, that is DQN to compare each change we do latter with the results of A2C and see which gives better results</a:t>
            </a:r>
          </a:p>
          <a:p>
            <a:r>
              <a:rPr lang="en-US" dirty="0"/>
              <a:t>After that, we tried different reward to see the effect of changing the reward on the learning process, once the model is trained we test it using the same baseline reward to have a common way of judging the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all above, we also considered changing the observation space as we believed it has the most potential of giving a cumulative reward. We started by lowering the number of states by eliminating one state at a time and see how it affects the overall result, we also tried adding new states to enhance the learning process.</a:t>
            </a:r>
          </a:p>
        </p:txBody>
      </p:sp>
      <p:sp>
        <p:nvSpPr>
          <p:cNvPr id="4" name="Slide Number Placeholder 3"/>
          <p:cNvSpPr>
            <a:spLocks noGrp="1"/>
          </p:cNvSpPr>
          <p:nvPr>
            <p:ph type="sldNum" sz="quarter" idx="5"/>
          </p:nvPr>
        </p:nvSpPr>
        <p:spPr/>
        <p:txBody>
          <a:bodyPr/>
          <a:lstStyle/>
          <a:p>
            <a:fld id="{A8E4C591-00F5-46DD-BE6B-5561C00CF916}" type="slidenum">
              <a:rPr lang="en-US" smtClean="0"/>
              <a:t>10</a:t>
            </a:fld>
            <a:endParaRPr lang="en-US"/>
          </a:p>
        </p:txBody>
      </p:sp>
    </p:spTree>
    <p:extLst>
      <p:ext uri="{BB962C8B-B14F-4D97-AF65-F5344CB8AC3E}">
        <p14:creationId xmlns:p14="http://schemas.microsoft.com/office/powerpoint/2010/main" val="297839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E4CB-0B13-43EE-9FD1-2A572C32AB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0CB5EE-C92D-4669-BBD0-7BD6E8C0C7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856CD4-8D77-4EC0-9678-C5461534A181}"/>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5" name="Footer Placeholder 4">
            <a:extLst>
              <a:ext uri="{FF2B5EF4-FFF2-40B4-BE49-F238E27FC236}">
                <a16:creationId xmlns:a16="http://schemas.microsoft.com/office/drawing/2014/main" id="{BA0A91F2-03A8-460F-954A-A890BD136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6A6D7-802C-4D5F-BEAA-713F754A7207}"/>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243092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4CB0-BEA0-4081-9645-1A55FFF6C8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E8D3E6-4486-457D-9331-6F64EA8A29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9AC14-4483-47EA-95AD-1C1CDC25B003}"/>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5" name="Footer Placeholder 4">
            <a:extLst>
              <a:ext uri="{FF2B5EF4-FFF2-40B4-BE49-F238E27FC236}">
                <a16:creationId xmlns:a16="http://schemas.microsoft.com/office/drawing/2014/main" id="{CCF3CFD9-7297-4743-922C-77DDA229E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BFDC73-A42E-4C40-996E-F6A0504C16F3}"/>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406595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985C75-C99D-4E69-92D6-3D17BA8ACC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E616C1-F069-42AF-A402-8F6E4FC2BA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573EE-AEF5-4458-8BDB-43AF8334D8D6}"/>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5" name="Footer Placeholder 4">
            <a:extLst>
              <a:ext uri="{FF2B5EF4-FFF2-40B4-BE49-F238E27FC236}">
                <a16:creationId xmlns:a16="http://schemas.microsoft.com/office/drawing/2014/main" id="{1B00BC23-0AD0-442F-B66B-6F79C5CA6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35DAB-3133-47F5-AC94-A6BE8E46FA01}"/>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128897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248A-C473-484B-BB57-C398B12BEB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3B54B9-1292-406D-A634-E5B479EE2D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D8E91-E70B-43D3-B056-78732DB961D8}"/>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5" name="Footer Placeholder 4">
            <a:extLst>
              <a:ext uri="{FF2B5EF4-FFF2-40B4-BE49-F238E27FC236}">
                <a16:creationId xmlns:a16="http://schemas.microsoft.com/office/drawing/2014/main" id="{B29A526A-3016-40E5-ADE5-CDD0C93DA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16876-2E59-424A-9C1E-E46153A5CBB5}"/>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3824789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14E3-628D-44C6-B50E-1644F08308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C3ADA0-35C0-4790-97AC-6CC29DA1D0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432F04-D2A7-4C62-953D-6DF0DCADBFB1}"/>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5" name="Footer Placeholder 4">
            <a:extLst>
              <a:ext uri="{FF2B5EF4-FFF2-40B4-BE49-F238E27FC236}">
                <a16:creationId xmlns:a16="http://schemas.microsoft.com/office/drawing/2014/main" id="{FA7024E0-3F4C-4740-8B94-8E102D09B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A7D0F-E92C-4074-B412-1C29E3C87FFE}"/>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230372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ADCD-469F-481C-AA6A-5BE61F7784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16ABD-6570-443E-8CDC-38B1DF0C24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2D9B99-85EB-4CED-A9C4-E6296B165D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23C9F1-D396-44AC-BCFC-E6E33741E2D2}"/>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6" name="Footer Placeholder 5">
            <a:extLst>
              <a:ext uri="{FF2B5EF4-FFF2-40B4-BE49-F238E27FC236}">
                <a16:creationId xmlns:a16="http://schemas.microsoft.com/office/drawing/2014/main" id="{0C2EACFC-92FB-4643-B348-6605C6A2D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72EA9E-7C54-4572-922C-69DB4529E233}"/>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2001787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AB3F-3410-4897-80C8-F238B74882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2446A6-F6E0-457C-A7F0-7AE610718C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C8FE00-76C5-4062-B1A1-1CE6A2E16A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CAFA3E-A24B-484A-91CB-86BAF81D8B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4AACF8-B4CF-40FF-9BC8-1E62DFA76F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499DA3-9946-42C6-AEF3-5C5426D419DE}"/>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8" name="Footer Placeholder 7">
            <a:extLst>
              <a:ext uri="{FF2B5EF4-FFF2-40B4-BE49-F238E27FC236}">
                <a16:creationId xmlns:a16="http://schemas.microsoft.com/office/drawing/2014/main" id="{39AAA3F9-9D81-4164-8779-90C05D1D94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C53E33-B1FF-45B8-9FA8-1CC756FE3715}"/>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583725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D49B-7107-4604-9B1C-319850BDCF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36528D-3D79-4837-AF04-ADE9A4C55E81}"/>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4" name="Footer Placeholder 3">
            <a:extLst>
              <a:ext uri="{FF2B5EF4-FFF2-40B4-BE49-F238E27FC236}">
                <a16:creationId xmlns:a16="http://schemas.microsoft.com/office/drawing/2014/main" id="{FA477EB1-2CEE-407B-A39F-E01C67899F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93FD34-130B-4891-BC8B-A9A21FD7D0AB}"/>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3928104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ACE66-8A32-46A9-A50A-4D704459A04E}"/>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3" name="Footer Placeholder 2">
            <a:extLst>
              <a:ext uri="{FF2B5EF4-FFF2-40B4-BE49-F238E27FC236}">
                <a16:creationId xmlns:a16="http://schemas.microsoft.com/office/drawing/2014/main" id="{D7E962E9-345B-4B6F-837B-034B2D8829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691D83-6155-44FB-8101-FE3F919D8CB8}"/>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3809017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57442-8EEB-4C2E-9351-E7B61C0EE3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6FC7BE-59DB-4936-8BB8-2D33D05EA3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AF3F74-5E40-417D-88ED-1DFFDC3FB9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6E1181-21E7-4CDB-8F73-4B0010140E56}"/>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6" name="Footer Placeholder 5">
            <a:extLst>
              <a:ext uri="{FF2B5EF4-FFF2-40B4-BE49-F238E27FC236}">
                <a16:creationId xmlns:a16="http://schemas.microsoft.com/office/drawing/2014/main" id="{7CC2B9C5-6ECD-4AE2-A200-619EFA7067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707C9-EE30-4546-B186-F8C99B0E37ED}"/>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2873112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9DCD-19A6-4309-9433-7B9213203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A01879-772D-4EC8-B301-922BD2420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A11E36-A439-4969-B4C7-81C10966A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86C5F-C44B-482C-B0AD-FE597898EA39}"/>
              </a:ext>
            </a:extLst>
          </p:cNvPr>
          <p:cNvSpPr>
            <a:spLocks noGrp="1"/>
          </p:cNvSpPr>
          <p:nvPr>
            <p:ph type="dt" sz="half" idx="10"/>
          </p:nvPr>
        </p:nvSpPr>
        <p:spPr/>
        <p:txBody>
          <a:bodyPr/>
          <a:lstStyle/>
          <a:p>
            <a:fld id="{F54C4F76-0AAE-4335-B0BE-61D0221B99B3}" type="datetimeFigureOut">
              <a:rPr lang="en-US" smtClean="0"/>
              <a:t>11/28/2021</a:t>
            </a:fld>
            <a:endParaRPr lang="en-US"/>
          </a:p>
        </p:txBody>
      </p:sp>
      <p:sp>
        <p:nvSpPr>
          <p:cNvPr id="6" name="Footer Placeholder 5">
            <a:extLst>
              <a:ext uri="{FF2B5EF4-FFF2-40B4-BE49-F238E27FC236}">
                <a16:creationId xmlns:a16="http://schemas.microsoft.com/office/drawing/2014/main" id="{A98E57B9-4E8F-4EC3-A3BB-A918B405CB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7FDC2E-0E92-4934-B883-BCBCD879EE73}"/>
              </a:ext>
            </a:extLst>
          </p:cNvPr>
          <p:cNvSpPr>
            <a:spLocks noGrp="1"/>
          </p:cNvSpPr>
          <p:nvPr>
            <p:ph type="sldNum" sz="quarter" idx="12"/>
          </p:nvPr>
        </p:nvSpPr>
        <p:spPr/>
        <p:txBody>
          <a:bodyPr/>
          <a:lstStyle/>
          <a:p>
            <a:fld id="{7B5B3B4A-0D99-4DCB-87A4-24B3DE06DFC5}" type="slidenum">
              <a:rPr lang="en-US" smtClean="0"/>
              <a:t>‹#›</a:t>
            </a:fld>
            <a:endParaRPr lang="en-US"/>
          </a:p>
        </p:txBody>
      </p:sp>
    </p:spTree>
    <p:extLst>
      <p:ext uri="{BB962C8B-B14F-4D97-AF65-F5344CB8AC3E}">
        <p14:creationId xmlns:p14="http://schemas.microsoft.com/office/powerpoint/2010/main" val="2091533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1B2D3C-F0FC-4E53-B551-3220BB4A9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BEA246-DF5C-4EA7-9BAA-F9D9364DD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B1FE9-1AAC-43DC-BE69-F156D12440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4C4F76-0AAE-4335-B0BE-61D0221B99B3}" type="datetimeFigureOut">
              <a:rPr lang="en-US" smtClean="0"/>
              <a:t>11/28/2021</a:t>
            </a:fld>
            <a:endParaRPr lang="en-US"/>
          </a:p>
        </p:txBody>
      </p:sp>
      <p:sp>
        <p:nvSpPr>
          <p:cNvPr id="5" name="Footer Placeholder 4">
            <a:extLst>
              <a:ext uri="{FF2B5EF4-FFF2-40B4-BE49-F238E27FC236}">
                <a16:creationId xmlns:a16="http://schemas.microsoft.com/office/drawing/2014/main" id="{473DF457-056B-4F53-96D7-8A27157411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83A000-0E2E-46B6-AEE4-35E68DB792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B3B4A-0D99-4DCB-87A4-24B3DE06DFC5}" type="slidenum">
              <a:rPr lang="en-US" smtClean="0"/>
              <a:t>‹#›</a:t>
            </a:fld>
            <a:endParaRPr lang="en-US"/>
          </a:p>
        </p:txBody>
      </p:sp>
    </p:spTree>
    <p:extLst>
      <p:ext uri="{BB962C8B-B14F-4D97-AF65-F5344CB8AC3E}">
        <p14:creationId xmlns:p14="http://schemas.microsoft.com/office/powerpoint/2010/main" val="2054077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8.sv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7.png"/><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image" Target="../media/image26.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19.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2.svg"/><Relationship Id="rId2" Type="http://schemas.openxmlformats.org/officeDocument/2006/relationships/image" Target="../media/image5.png"/><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image" Target="../media/image26.svg"/><Relationship Id="rId10" Type="http://schemas.openxmlformats.org/officeDocument/2006/relationships/image" Target="../media/image13.png"/><Relationship Id="rId19" Type="http://schemas.openxmlformats.org/officeDocument/2006/relationships/image" Target="../media/image20.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6.sv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5.png"/><Relationship Id="rId16" Type="http://schemas.openxmlformats.org/officeDocument/2006/relationships/image" Target="../media/image17.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svg"/><Relationship Id="rId5" Type="http://schemas.openxmlformats.org/officeDocument/2006/relationships/image" Target="../media/image8.svg"/><Relationship Id="rId15" Type="http://schemas.openxmlformats.org/officeDocument/2006/relationships/image" Target="../media/image16.svg"/><Relationship Id="rId23"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20.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PU with binary numbers and blueprint">
            <a:extLst>
              <a:ext uri="{FF2B5EF4-FFF2-40B4-BE49-F238E27FC236}">
                <a16:creationId xmlns:a16="http://schemas.microsoft.com/office/drawing/2014/main" id="{5AE17920-3DAC-4AB5-9B8D-ABE3A8CED3E5}"/>
              </a:ext>
            </a:extLst>
          </p:cNvPr>
          <p:cNvPicPr>
            <a:picLocks noChangeAspect="1"/>
          </p:cNvPicPr>
          <p:nvPr/>
        </p:nvPicPr>
        <p:blipFill rotWithShape="1">
          <a:blip r:embed="rId2"/>
          <a:srcRect l="10492" t="9091" r="24872"/>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A252E9-000D-4822-A33E-1AE6A2BF80E1}"/>
              </a:ext>
            </a:extLst>
          </p:cNvPr>
          <p:cNvSpPr>
            <a:spLocks noGrp="1"/>
          </p:cNvSpPr>
          <p:nvPr>
            <p:ph type="ctrTitle"/>
          </p:nvPr>
        </p:nvSpPr>
        <p:spPr>
          <a:xfrm>
            <a:off x="377312" y="2633762"/>
            <a:ext cx="6879165" cy="1605444"/>
          </a:xfrm>
        </p:spPr>
        <p:txBody>
          <a:bodyPr anchor="b">
            <a:normAutofit/>
          </a:bodyPr>
          <a:lstStyle/>
          <a:p>
            <a:pPr algn="l"/>
            <a:r>
              <a:rPr lang="en-US" sz="3600" b="1" i="0" dirty="0">
                <a:effectLst/>
                <a:latin typeface="-apple-system"/>
              </a:rPr>
              <a:t>Reinforcement learning: scheduling and resource allocation</a:t>
            </a:r>
            <a:r>
              <a:rPr lang="en-US" sz="3600" b="1" i="0" dirty="0">
                <a:effectLst/>
                <a:latin typeface="arial" panose="020B0604020202020204" pitchFamily="34" charset="0"/>
              </a:rPr>
              <a:t> (PS-006)</a:t>
            </a:r>
            <a:endParaRPr lang="en-US" sz="3600" dirty="0"/>
          </a:p>
        </p:txBody>
      </p:sp>
      <p:sp>
        <p:nvSpPr>
          <p:cNvPr id="3" name="Subtitle 2">
            <a:extLst>
              <a:ext uri="{FF2B5EF4-FFF2-40B4-BE49-F238E27FC236}">
                <a16:creationId xmlns:a16="http://schemas.microsoft.com/office/drawing/2014/main" id="{1F6781A7-8355-4729-8517-CDED258A7073}"/>
              </a:ext>
            </a:extLst>
          </p:cNvPr>
          <p:cNvSpPr>
            <a:spLocks noGrp="1"/>
          </p:cNvSpPr>
          <p:nvPr>
            <p:ph type="subTitle" idx="1"/>
          </p:nvPr>
        </p:nvSpPr>
        <p:spPr>
          <a:xfrm>
            <a:off x="477980" y="4872922"/>
            <a:ext cx="4023359" cy="1208141"/>
          </a:xfrm>
        </p:spPr>
        <p:txBody>
          <a:bodyPr>
            <a:noAutofit/>
          </a:bodyPr>
          <a:lstStyle/>
          <a:p>
            <a:pPr algn="l">
              <a:spcBef>
                <a:spcPts val="600"/>
              </a:spcBef>
            </a:pPr>
            <a:r>
              <a:rPr lang="en-US" sz="1800" b="1" i="0" dirty="0">
                <a:effectLst/>
                <a:latin typeface="arial" panose="020B0604020202020204" pitchFamily="34" charset="0"/>
              </a:rPr>
              <a:t>Data Explorers</a:t>
            </a:r>
          </a:p>
          <a:p>
            <a:pPr algn="l">
              <a:spcBef>
                <a:spcPts val="600"/>
              </a:spcBef>
            </a:pPr>
            <a:r>
              <a:rPr lang="en-US" sz="1400" dirty="0">
                <a:latin typeface="arial" panose="020B0604020202020204" pitchFamily="34" charset="0"/>
              </a:rPr>
              <a:t>      Khalid Albagami</a:t>
            </a:r>
          </a:p>
          <a:p>
            <a:pPr algn="l">
              <a:spcBef>
                <a:spcPts val="600"/>
              </a:spcBef>
            </a:pPr>
            <a:r>
              <a:rPr lang="en-US" sz="1400" dirty="0">
                <a:latin typeface="arial" panose="020B0604020202020204" pitchFamily="34" charset="0"/>
              </a:rPr>
              <a:t>      Bayan </a:t>
            </a:r>
            <a:r>
              <a:rPr lang="en-US" sz="1400" dirty="0" err="1">
                <a:latin typeface="arial" panose="020B0604020202020204" pitchFamily="34" charset="0"/>
              </a:rPr>
              <a:t>AlOquibi</a:t>
            </a:r>
            <a:endParaRPr lang="en-US" sz="1400" dirty="0">
              <a:latin typeface="arial" panose="020B0604020202020204" pitchFamily="34" charset="0"/>
            </a:endParaRPr>
          </a:p>
          <a:p>
            <a:pPr algn="l">
              <a:spcBef>
                <a:spcPts val="600"/>
              </a:spcBef>
            </a:pPr>
            <a:r>
              <a:rPr lang="en-US" sz="1400" dirty="0">
                <a:latin typeface="arial" panose="020B0604020202020204" pitchFamily="34" charset="0"/>
              </a:rPr>
              <a:t>      Abdullah </a:t>
            </a:r>
            <a:r>
              <a:rPr lang="en-US" sz="1400" dirty="0" err="1">
                <a:latin typeface="arial" panose="020B0604020202020204" pitchFamily="34" charset="0"/>
              </a:rPr>
              <a:t>Alajlan</a:t>
            </a:r>
            <a:endParaRPr lang="en-US" sz="1400" dirty="0">
              <a:latin typeface="arial" panose="020B0604020202020204" pitchFamily="34" charset="0"/>
            </a:endParaRPr>
          </a:p>
          <a:p>
            <a:pPr algn="l">
              <a:spcBef>
                <a:spcPts val="600"/>
              </a:spcBef>
            </a:pPr>
            <a:r>
              <a:rPr lang="en-US" sz="1400" dirty="0">
                <a:latin typeface="arial" panose="020B0604020202020204" pitchFamily="34" charset="0"/>
              </a:rPr>
              <a:t>      Raghad </a:t>
            </a:r>
            <a:r>
              <a:rPr lang="en-US" sz="1400" dirty="0" err="1">
                <a:latin typeface="arial" panose="020B0604020202020204" pitchFamily="34" charset="0"/>
              </a:rPr>
              <a:t>Alturki</a:t>
            </a:r>
            <a:r>
              <a:rPr lang="en-US" sz="1400" dirty="0">
                <a:latin typeface="arial" panose="020B0604020202020204" pitchFamily="34" charset="0"/>
              </a:rPr>
              <a:t> </a:t>
            </a:r>
            <a:endParaRPr lang="en-US" sz="1400" dirty="0"/>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40857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380BAD6-C2E4-4BE7-B9D4-51B5539163D3}"/>
              </a:ext>
            </a:extLst>
          </p:cNvPr>
          <p:cNvSpPr txBox="1">
            <a:spLocks/>
          </p:cNvSpPr>
          <p:nvPr/>
        </p:nvSpPr>
        <p:spPr>
          <a:xfrm>
            <a:off x="841248" y="502920"/>
            <a:ext cx="10509504" cy="19751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a:solidFill>
                  <a:schemeClr val="tx1"/>
                </a:solidFill>
                <a:latin typeface="+mj-lt"/>
                <a:ea typeface="+mj-ea"/>
                <a:cs typeface="+mj-cs"/>
              </a:rPr>
              <a:t>Training</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ADA148E-8584-4AA1-89A7-ED84F24F51E4}"/>
              </a:ext>
            </a:extLst>
          </p:cNvPr>
          <p:cNvSpPr>
            <a:spLocks noGrp="1"/>
          </p:cNvSpPr>
          <p:nvPr>
            <p:ph idx="1"/>
          </p:nvPr>
        </p:nvSpPr>
        <p:spPr>
          <a:xfrm>
            <a:off x="841248" y="3328416"/>
            <a:ext cx="10509504" cy="2715768"/>
          </a:xfrm>
        </p:spPr>
        <p:txBody>
          <a:bodyPr vert="horz" lIns="91440" tIns="45720" rIns="91440" bIns="45720" rtlCol="0">
            <a:normAutofit/>
          </a:bodyPr>
          <a:lstStyle/>
          <a:p>
            <a:r>
              <a:rPr lang="en-US" sz="2200"/>
              <a:t>Hyper parameters</a:t>
            </a:r>
          </a:p>
          <a:p>
            <a:r>
              <a:rPr lang="en-US" sz="2200"/>
              <a:t>Agent</a:t>
            </a:r>
          </a:p>
          <a:p>
            <a:r>
              <a:rPr lang="en-US" sz="2200"/>
              <a:t>Reward function</a:t>
            </a:r>
          </a:p>
          <a:p>
            <a:r>
              <a:rPr lang="en-US" sz="2200"/>
              <a:t>Observation space</a:t>
            </a:r>
          </a:p>
        </p:txBody>
      </p:sp>
    </p:spTree>
    <p:extLst>
      <p:ext uri="{BB962C8B-B14F-4D97-AF65-F5344CB8AC3E}">
        <p14:creationId xmlns:p14="http://schemas.microsoft.com/office/powerpoint/2010/main" val="45258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itle 1">
            <a:extLst>
              <a:ext uri="{FF2B5EF4-FFF2-40B4-BE49-F238E27FC236}">
                <a16:creationId xmlns:a16="http://schemas.microsoft.com/office/drawing/2014/main" id="{32AA1BCC-8C39-4F66-946E-6B91885B52C7}"/>
              </a:ext>
            </a:extLst>
          </p:cNvPr>
          <p:cNvSpPr>
            <a:spLocks noGrp="1"/>
          </p:cNvSpPr>
          <p:nvPr>
            <p:ph type="title"/>
          </p:nvPr>
        </p:nvSpPr>
        <p:spPr>
          <a:xfrm>
            <a:off x="721459" y="706432"/>
            <a:ext cx="10515600" cy="801875"/>
          </a:xfrm>
          <a:ln>
            <a:noFill/>
          </a:ln>
        </p:spPr>
        <p:txBody>
          <a:bodyPr/>
          <a:lstStyle/>
          <a:p>
            <a:r>
              <a:rPr lang="en-GB" dirty="0"/>
              <a:t>Results</a:t>
            </a:r>
            <a:endParaRPr lang="en-US" dirty="0"/>
          </a:p>
        </p:txBody>
      </p:sp>
      <p:graphicFrame>
        <p:nvGraphicFramePr>
          <p:cNvPr id="25" name="Content Placeholder 4">
            <a:extLst>
              <a:ext uri="{FF2B5EF4-FFF2-40B4-BE49-F238E27FC236}">
                <a16:creationId xmlns:a16="http://schemas.microsoft.com/office/drawing/2014/main" id="{B7D44A5A-187A-4B43-88FD-38AB858DF093}"/>
              </a:ext>
            </a:extLst>
          </p:cNvPr>
          <p:cNvGraphicFramePr>
            <a:graphicFrameLocks noGrp="1"/>
          </p:cNvGraphicFramePr>
          <p:nvPr>
            <p:ph idx="1"/>
            <p:extLst>
              <p:ext uri="{D42A27DB-BD31-4B8C-83A1-F6EECF244321}">
                <p14:modId xmlns:p14="http://schemas.microsoft.com/office/powerpoint/2010/main" val="4061061940"/>
              </p:ext>
            </p:extLst>
          </p:nvPr>
        </p:nvGraphicFramePr>
        <p:xfrm>
          <a:off x="370669" y="2277962"/>
          <a:ext cx="5568737" cy="4282713"/>
        </p:xfrm>
        <a:graphic>
          <a:graphicData uri="http://schemas.openxmlformats.org/drawingml/2006/table">
            <a:tbl>
              <a:tblPr firstRow="1" firstCol="1" bandRow="1">
                <a:tableStyleId>{C083E6E3-FA7D-4D7B-A595-EF9225AFEA82}</a:tableStyleId>
              </a:tblPr>
              <a:tblGrid>
                <a:gridCol w="953207">
                  <a:extLst>
                    <a:ext uri="{9D8B030D-6E8A-4147-A177-3AD203B41FA5}">
                      <a16:colId xmlns:a16="http://schemas.microsoft.com/office/drawing/2014/main" val="2313981293"/>
                    </a:ext>
                  </a:extLst>
                </a:gridCol>
                <a:gridCol w="3612154">
                  <a:extLst>
                    <a:ext uri="{9D8B030D-6E8A-4147-A177-3AD203B41FA5}">
                      <a16:colId xmlns:a16="http://schemas.microsoft.com/office/drawing/2014/main" val="1000263697"/>
                    </a:ext>
                  </a:extLst>
                </a:gridCol>
                <a:gridCol w="1003376">
                  <a:extLst>
                    <a:ext uri="{9D8B030D-6E8A-4147-A177-3AD203B41FA5}">
                      <a16:colId xmlns:a16="http://schemas.microsoft.com/office/drawing/2014/main" val="3538608179"/>
                    </a:ext>
                  </a:extLst>
                </a:gridCol>
              </a:tblGrid>
              <a:tr h="464607">
                <a:tc>
                  <a:txBody>
                    <a:bodyPr/>
                    <a:lstStyle/>
                    <a:p>
                      <a:pPr marL="0" marR="0" algn="ctr">
                        <a:lnSpc>
                          <a:spcPct val="107000"/>
                        </a:lnSpc>
                        <a:spcBef>
                          <a:spcPts val="0"/>
                        </a:spcBef>
                        <a:spcAft>
                          <a:spcPts val="0"/>
                        </a:spcAft>
                      </a:pPr>
                      <a:r>
                        <a:rPr lang="en-US" sz="1600" dirty="0">
                          <a:effectLst/>
                        </a:rPr>
                        <a:t>Scenario</a:t>
                      </a:r>
                      <a:endParaRPr lang="en-US" sz="2000" dirty="0">
                        <a:effectLst/>
                        <a:latin typeface="Calibri" panose="020F0502020204030204" pitchFamily="34" charset="0"/>
                        <a:ea typeface="+mn-ea"/>
                        <a:cs typeface="Arial" panose="020B0604020202020204" pitchFamily="34" charset="0"/>
                      </a:endParaRPr>
                    </a:p>
                  </a:txBody>
                  <a:tcPr marL="68580" marR="68580" marT="0" marB="0">
                    <a:lnR w="12700" cap="flat" cmpd="sng" algn="ctr">
                      <a:solidFill>
                        <a:srgbClr val="A5A5A5"/>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600" dirty="0">
                          <a:effectLst/>
                        </a:rPr>
                        <a:t>Observation Space</a:t>
                      </a:r>
                      <a:endParaRPr lang="en-US" sz="2000" dirty="0">
                        <a:effectLst/>
                        <a:latin typeface="Calibri" panose="020F0502020204030204" pitchFamily="34" charset="0"/>
                        <a:ea typeface="+mn-ea"/>
                        <a:cs typeface="Arial" panose="020B0604020202020204" pitchFamily="34" charset="0"/>
                      </a:endParaRPr>
                    </a:p>
                  </a:txBody>
                  <a:tcPr marL="68580" marR="68580" marT="0" marB="0">
                    <a:lnL w="12700" cap="flat" cmpd="sng" algn="ctr">
                      <a:solidFill>
                        <a:srgbClr val="A5A5A5"/>
                      </a:solidFill>
                      <a:prstDash val="solid"/>
                      <a:round/>
                      <a:headEnd type="none" w="med" len="med"/>
                      <a:tailEnd type="none" w="med" len="med"/>
                    </a:lnL>
                  </a:tcPr>
                </a:tc>
                <a:tc>
                  <a:txBody>
                    <a:bodyPr/>
                    <a:lstStyle/>
                    <a:p>
                      <a:pPr marL="0" marR="0" algn="ctr">
                        <a:lnSpc>
                          <a:spcPct val="107000"/>
                        </a:lnSpc>
                        <a:spcBef>
                          <a:spcPts val="0"/>
                        </a:spcBef>
                        <a:spcAft>
                          <a:spcPts val="0"/>
                        </a:spcAft>
                      </a:pPr>
                      <a:r>
                        <a:rPr lang="en-US" sz="1600" dirty="0">
                          <a:effectLst/>
                        </a:rPr>
                        <a:t>Number of states</a:t>
                      </a:r>
                      <a:endParaRPr lang="en-US" sz="2000" dirty="0">
                        <a:effectLst/>
                        <a:latin typeface="Calibri" panose="020F050202020403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517980381"/>
                  </a:ext>
                </a:extLst>
              </a:tr>
              <a:tr h="537185">
                <a:tc>
                  <a:txBody>
                    <a:bodyPr/>
                    <a:lstStyle/>
                    <a:p>
                      <a:pPr marL="0" marR="0" algn="ctr">
                        <a:lnSpc>
                          <a:spcPct val="107000"/>
                        </a:lnSpc>
                        <a:spcBef>
                          <a:spcPts val="0"/>
                        </a:spcBef>
                        <a:spcAft>
                          <a:spcPts val="0"/>
                        </a:spcAft>
                      </a:pPr>
                      <a:r>
                        <a:rPr lang="en-US" sz="1600" dirty="0">
                          <a:effectLst/>
                        </a:rPr>
                        <a:t>A</a:t>
                      </a:r>
                      <a:endParaRPr lang="en-US" sz="2000" dirty="0">
                        <a:effectLst/>
                        <a:latin typeface="Calibri" panose="020F0502020204030204" pitchFamily="34" charset="0"/>
                        <a:ea typeface="+mn-ea"/>
                        <a:cs typeface="Arial" panose="020B0604020202020204" pitchFamily="34" charset="0"/>
                      </a:endParaRPr>
                    </a:p>
                  </a:txBody>
                  <a:tcPr marL="68580" marR="68580" marT="0" marB="0">
                    <a:lnR w="12700" cap="flat" cmpd="sng" algn="ctr">
                      <a:solidFill>
                        <a:srgbClr val="A5A5A5"/>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600" dirty="0">
                          <a:effectLst/>
                        </a:rPr>
                        <a:t>Channel Magnitude, target UE, Transmitted Packet</a:t>
                      </a:r>
                      <a:endParaRPr lang="en-US" sz="2000" dirty="0">
                        <a:effectLst/>
                        <a:latin typeface="Calibri" panose="020F0502020204030204" pitchFamily="34" charset="0"/>
                        <a:ea typeface="+mn-ea"/>
                        <a:cs typeface="Arial" panose="020B0604020202020204" pitchFamily="34" charset="0"/>
                      </a:endParaRPr>
                    </a:p>
                  </a:txBody>
                  <a:tcPr marL="68580" marR="68580" marT="0" marB="0">
                    <a:lnL w="12700" cap="flat" cmpd="sng" algn="ctr">
                      <a:solidFill>
                        <a:srgbClr val="A5A5A5"/>
                      </a:solidFill>
                      <a:prstDash val="solid"/>
                      <a:round/>
                      <a:headEnd type="none" w="med" len="med"/>
                      <a:tailEnd type="none" w="med" len="med"/>
                    </a:lnL>
                  </a:tcPr>
                </a:tc>
                <a:tc>
                  <a:txBody>
                    <a:bodyPr/>
                    <a:lstStyle/>
                    <a:p>
                      <a:pPr marL="0" marR="0" algn="ctr">
                        <a:lnSpc>
                          <a:spcPct val="107000"/>
                        </a:lnSpc>
                        <a:spcBef>
                          <a:spcPts val="0"/>
                        </a:spcBef>
                        <a:spcAft>
                          <a:spcPts val="0"/>
                        </a:spcAft>
                      </a:pPr>
                      <a:r>
                        <a:rPr lang="en-US" sz="1600" dirty="0">
                          <a:effectLst/>
                        </a:rPr>
                        <a:t>3</a:t>
                      </a:r>
                      <a:endParaRPr lang="en-US" sz="2000" dirty="0">
                        <a:effectLst/>
                        <a:latin typeface="Calibri" panose="020F050202020403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81643547"/>
                  </a:ext>
                </a:extLst>
              </a:tr>
              <a:tr h="537185">
                <a:tc>
                  <a:txBody>
                    <a:bodyPr/>
                    <a:lstStyle/>
                    <a:p>
                      <a:pPr marL="0" marR="0" algn="ctr">
                        <a:lnSpc>
                          <a:spcPct val="107000"/>
                        </a:lnSpc>
                        <a:spcBef>
                          <a:spcPts val="0"/>
                        </a:spcBef>
                        <a:spcAft>
                          <a:spcPts val="0"/>
                        </a:spcAft>
                      </a:pPr>
                      <a:r>
                        <a:rPr lang="en-US" sz="1600" dirty="0">
                          <a:effectLst/>
                        </a:rPr>
                        <a:t>B</a:t>
                      </a:r>
                      <a:endParaRPr lang="en-US" sz="2000" dirty="0">
                        <a:effectLst/>
                        <a:latin typeface="Calibri" panose="020F0502020204030204" pitchFamily="34" charset="0"/>
                        <a:ea typeface="+mn-ea"/>
                        <a:cs typeface="Arial" panose="020B0604020202020204" pitchFamily="34" charset="0"/>
                      </a:endParaRPr>
                    </a:p>
                  </a:txBody>
                  <a:tcPr marL="68580" marR="68580" marT="0" marB="0">
                    <a:lnR w="12700" cap="flat" cmpd="sng" algn="ctr">
                      <a:solidFill>
                        <a:srgbClr val="A5A5A5"/>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600" dirty="0">
                          <a:effectLst/>
                        </a:rPr>
                        <a:t>Channel Magnitude, target UE (</a:t>
                      </a:r>
                      <a:r>
                        <a:rPr lang="en-US" sz="1600" dirty="0" err="1">
                          <a:effectLst/>
                        </a:rPr>
                        <a:t>x,y,z</a:t>
                      </a:r>
                      <a:r>
                        <a:rPr lang="en-US" sz="1600" dirty="0">
                          <a:effectLst/>
                        </a:rPr>
                        <a:t>) position </a:t>
                      </a:r>
                      <a:endParaRPr lang="en-US" sz="2000" dirty="0">
                        <a:effectLst/>
                        <a:latin typeface="Calibri" panose="020F0502020204030204" pitchFamily="34" charset="0"/>
                        <a:ea typeface="+mn-ea"/>
                        <a:cs typeface="Arial" panose="020B0604020202020204" pitchFamily="34" charset="0"/>
                      </a:endParaRPr>
                    </a:p>
                  </a:txBody>
                  <a:tcPr marL="68580" marR="68580" marT="0" marB="0">
                    <a:lnL w="12700" cap="flat" cmpd="sng" algn="ctr">
                      <a:solidFill>
                        <a:srgbClr val="A5A5A5"/>
                      </a:solidFill>
                      <a:prstDash val="solid"/>
                      <a:round/>
                      <a:headEnd type="none" w="med" len="med"/>
                      <a:tailEnd type="none" w="med" len="med"/>
                    </a:lnL>
                  </a:tcPr>
                </a:tc>
                <a:tc>
                  <a:txBody>
                    <a:bodyPr/>
                    <a:lstStyle/>
                    <a:p>
                      <a:pPr marL="0" marR="0" algn="ctr">
                        <a:lnSpc>
                          <a:spcPct val="107000"/>
                        </a:lnSpc>
                        <a:spcBef>
                          <a:spcPts val="0"/>
                        </a:spcBef>
                        <a:spcAft>
                          <a:spcPts val="0"/>
                        </a:spcAft>
                      </a:pPr>
                      <a:r>
                        <a:rPr lang="en-US" sz="1600">
                          <a:effectLst/>
                        </a:rPr>
                        <a:t>4</a:t>
                      </a:r>
                      <a:endParaRPr lang="en-US" sz="2000">
                        <a:effectLst/>
                        <a:latin typeface="Calibri" panose="020F050202020403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2595875465"/>
                  </a:ext>
                </a:extLst>
              </a:tr>
              <a:tr h="537185">
                <a:tc>
                  <a:txBody>
                    <a:bodyPr/>
                    <a:lstStyle/>
                    <a:p>
                      <a:pPr marL="0" marR="0" algn="ctr">
                        <a:lnSpc>
                          <a:spcPct val="107000"/>
                        </a:lnSpc>
                        <a:spcBef>
                          <a:spcPts val="0"/>
                        </a:spcBef>
                        <a:spcAft>
                          <a:spcPts val="0"/>
                        </a:spcAft>
                      </a:pPr>
                      <a:r>
                        <a:rPr lang="en-US" sz="1600" dirty="0">
                          <a:effectLst/>
                        </a:rPr>
                        <a:t>C</a:t>
                      </a:r>
                      <a:endParaRPr lang="en-US" sz="2000" dirty="0">
                        <a:effectLst/>
                        <a:latin typeface="Calibri" panose="020F0502020204030204" pitchFamily="34" charset="0"/>
                        <a:ea typeface="+mn-ea"/>
                        <a:cs typeface="Arial" panose="020B0604020202020204" pitchFamily="34" charset="0"/>
                      </a:endParaRPr>
                    </a:p>
                  </a:txBody>
                  <a:tcPr marL="68580" marR="68580" marT="0" marB="0">
                    <a:lnR w="12700" cap="flat" cmpd="sng" algn="ctr">
                      <a:solidFill>
                        <a:srgbClr val="A5A5A5"/>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600" dirty="0">
                          <a:effectLst/>
                        </a:rPr>
                        <a:t>Transmitted, buffered, dropped packets.</a:t>
                      </a:r>
                      <a:endParaRPr lang="en-US" sz="2000" dirty="0">
                        <a:effectLst/>
                        <a:latin typeface="Calibri" panose="020F0502020204030204" pitchFamily="34" charset="0"/>
                        <a:ea typeface="+mn-ea"/>
                        <a:cs typeface="Arial" panose="020B0604020202020204" pitchFamily="34" charset="0"/>
                      </a:endParaRPr>
                    </a:p>
                  </a:txBody>
                  <a:tcPr marL="68580" marR="68580" marT="0" marB="0">
                    <a:lnL w="12700" cap="flat" cmpd="sng" algn="ctr">
                      <a:solidFill>
                        <a:srgbClr val="A5A5A5"/>
                      </a:solidFill>
                      <a:prstDash val="solid"/>
                      <a:round/>
                      <a:headEnd type="none" w="med" len="med"/>
                      <a:tailEnd type="none" w="med" len="med"/>
                    </a:lnL>
                  </a:tcPr>
                </a:tc>
                <a:tc>
                  <a:txBody>
                    <a:bodyPr/>
                    <a:lstStyle/>
                    <a:p>
                      <a:pPr marL="0" marR="0" algn="ctr">
                        <a:lnSpc>
                          <a:spcPct val="107000"/>
                        </a:lnSpc>
                        <a:spcBef>
                          <a:spcPts val="0"/>
                        </a:spcBef>
                        <a:spcAft>
                          <a:spcPts val="0"/>
                        </a:spcAft>
                      </a:pPr>
                      <a:r>
                        <a:rPr lang="en-US" sz="1600">
                          <a:effectLst/>
                        </a:rPr>
                        <a:t>3</a:t>
                      </a:r>
                      <a:endParaRPr lang="en-US" sz="2000">
                        <a:effectLst/>
                        <a:latin typeface="Calibri" panose="020F050202020403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398293634"/>
                  </a:ext>
                </a:extLst>
              </a:tr>
              <a:tr h="811875">
                <a:tc>
                  <a:txBody>
                    <a:bodyPr/>
                    <a:lstStyle/>
                    <a:p>
                      <a:pPr marL="0" marR="0" algn="ctr">
                        <a:lnSpc>
                          <a:spcPct val="107000"/>
                        </a:lnSpc>
                        <a:spcBef>
                          <a:spcPts val="0"/>
                        </a:spcBef>
                        <a:spcAft>
                          <a:spcPts val="0"/>
                        </a:spcAft>
                      </a:pPr>
                      <a:r>
                        <a:rPr lang="en-US" sz="1600" dirty="0">
                          <a:effectLst/>
                        </a:rPr>
                        <a:t>D</a:t>
                      </a:r>
                      <a:endParaRPr lang="en-US" sz="2000" dirty="0">
                        <a:effectLst/>
                        <a:latin typeface="Calibri" panose="020F0502020204030204" pitchFamily="34" charset="0"/>
                        <a:ea typeface="+mn-ea"/>
                        <a:cs typeface="Arial" panose="020B0604020202020204" pitchFamily="34" charset="0"/>
                      </a:endParaRPr>
                    </a:p>
                  </a:txBody>
                  <a:tcPr marL="68580" marR="68580" marT="0" marB="0">
                    <a:lnR w="12700" cap="flat" cmpd="sng" algn="ctr">
                      <a:solidFill>
                        <a:srgbClr val="A5A5A5"/>
                      </a:solidFill>
                      <a:prstDash val="solid"/>
                      <a:round/>
                      <a:headEnd type="none" w="med" len="med"/>
                      <a:tailEnd type="none" w="med" len="med"/>
                    </a:lnR>
                  </a:tcPr>
                </a:tc>
                <a:tc>
                  <a:txBody>
                    <a:bodyPr/>
                    <a:lstStyle/>
                    <a:p>
                      <a:pPr marL="0" marR="0" algn="ctr">
                        <a:lnSpc>
                          <a:spcPct val="107000"/>
                        </a:lnSpc>
                        <a:spcBef>
                          <a:spcPts val="0"/>
                        </a:spcBef>
                        <a:spcAft>
                          <a:spcPts val="0"/>
                        </a:spcAft>
                      </a:pPr>
                      <a:r>
                        <a:rPr lang="en-US" sz="1600" dirty="0">
                          <a:effectLst/>
                        </a:rPr>
                        <a:t>(</a:t>
                      </a:r>
                      <a:r>
                        <a:rPr lang="en-US" sz="1600" dirty="0" err="1">
                          <a:effectLst/>
                        </a:rPr>
                        <a:t>x,y,z</a:t>
                      </a:r>
                      <a:r>
                        <a:rPr lang="en-US" sz="1600" dirty="0">
                          <a:effectLst/>
                        </a:rPr>
                        <a:t>) position for target UE and other UEs, target UE buffer and other UEs buffer </a:t>
                      </a:r>
                      <a:endParaRPr lang="en-US" sz="2000" dirty="0">
                        <a:effectLst/>
                        <a:latin typeface="Calibri" panose="020F0502020204030204" pitchFamily="34" charset="0"/>
                        <a:ea typeface="+mn-ea"/>
                        <a:cs typeface="Arial" panose="020B0604020202020204" pitchFamily="34" charset="0"/>
                      </a:endParaRPr>
                    </a:p>
                  </a:txBody>
                  <a:tcPr marL="68580" marR="68580" marT="0" marB="0">
                    <a:lnL w="12700" cap="flat" cmpd="sng" algn="ctr">
                      <a:solidFill>
                        <a:srgbClr val="A5A5A5"/>
                      </a:solidFill>
                      <a:prstDash val="solid"/>
                      <a:round/>
                      <a:headEnd type="none" w="med" len="med"/>
                      <a:tailEnd type="none" w="med" len="med"/>
                    </a:lnL>
                  </a:tcPr>
                </a:tc>
                <a:tc>
                  <a:txBody>
                    <a:bodyPr/>
                    <a:lstStyle/>
                    <a:p>
                      <a:pPr marL="0" marR="0" algn="ctr">
                        <a:lnSpc>
                          <a:spcPct val="107000"/>
                        </a:lnSpc>
                        <a:spcBef>
                          <a:spcPts val="0"/>
                        </a:spcBef>
                        <a:spcAft>
                          <a:spcPts val="0"/>
                        </a:spcAft>
                      </a:pPr>
                      <a:r>
                        <a:rPr lang="en-US" sz="1600" dirty="0">
                          <a:effectLst/>
                        </a:rPr>
                        <a:t>12</a:t>
                      </a:r>
                      <a:endParaRPr lang="en-US" sz="2000" dirty="0">
                        <a:effectLst/>
                        <a:latin typeface="Calibri" panose="020F050202020403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284759070"/>
                  </a:ext>
                </a:extLst>
              </a:tr>
              <a:tr h="537185">
                <a:tc>
                  <a:txBody>
                    <a:bodyPr/>
                    <a:lstStyle/>
                    <a:p>
                      <a:pPr marL="0" marR="0" algn="ctr">
                        <a:lnSpc>
                          <a:spcPct val="107000"/>
                        </a:lnSpc>
                        <a:spcBef>
                          <a:spcPts val="0"/>
                        </a:spcBef>
                        <a:spcAft>
                          <a:spcPts val="0"/>
                        </a:spcAft>
                      </a:pPr>
                      <a:r>
                        <a:rPr lang="en-US" sz="1600" dirty="0">
                          <a:effectLst/>
                        </a:rPr>
                        <a:t>E</a:t>
                      </a:r>
                      <a:endParaRPr lang="en-US" sz="2000" dirty="0">
                        <a:effectLst/>
                        <a:latin typeface="Calibri" panose="020F0502020204030204" pitchFamily="34" charset="0"/>
                        <a:ea typeface="+mn-ea"/>
                        <a:cs typeface="Arial" panose="020B0604020202020204" pitchFamily="34" charset="0"/>
                      </a:endParaRPr>
                    </a:p>
                  </a:txBody>
                  <a:tcPr marL="68580" marR="68580" marT="0" marB="0">
                    <a:lnR w="12700" cap="flat" cmpd="sng" algn="ctr">
                      <a:solidFill>
                        <a:srgbClr val="A5A5A5"/>
                      </a:solidFill>
                      <a:prstDash val="solid"/>
                      <a:round/>
                      <a:headEnd type="none" w="med" len="med"/>
                      <a:tailEnd type="none" w="med" len="med"/>
                    </a:lnR>
                    <a:lnB>
                      <a:noFill/>
                    </a:lnB>
                  </a:tcPr>
                </a:tc>
                <a:tc>
                  <a:txBody>
                    <a:bodyPr/>
                    <a:lstStyle/>
                    <a:p>
                      <a:pPr marL="0" marR="0" algn="ctr">
                        <a:lnSpc>
                          <a:spcPct val="107000"/>
                        </a:lnSpc>
                        <a:spcBef>
                          <a:spcPts val="0"/>
                        </a:spcBef>
                        <a:spcAft>
                          <a:spcPts val="0"/>
                        </a:spcAft>
                      </a:pPr>
                      <a:r>
                        <a:rPr lang="en-US" sz="1600" dirty="0">
                          <a:effectLst/>
                        </a:rPr>
                        <a:t>Target UE, target UE buffer, other UEs buffer.</a:t>
                      </a:r>
                      <a:endParaRPr lang="en-US" sz="2000" dirty="0">
                        <a:effectLst/>
                        <a:latin typeface="Calibri" panose="020F0502020204030204" pitchFamily="34" charset="0"/>
                        <a:ea typeface="+mn-ea"/>
                        <a:cs typeface="Arial" panose="020B0604020202020204" pitchFamily="34" charset="0"/>
                      </a:endParaRPr>
                    </a:p>
                  </a:txBody>
                  <a:tcPr marL="68580" marR="68580" marT="0" marB="0">
                    <a:lnL w="12700" cap="flat" cmpd="sng" algn="ctr">
                      <a:solidFill>
                        <a:srgbClr val="A5A5A5"/>
                      </a:solidFill>
                      <a:prstDash val="solid"/>
                      <a:round/>
                      <a:headEnd type="none" w="med" len="med"/>
                      <a:tailEnd type="none" w="med" len="med"/>
                    </a:lnL>
                    <a:lnB>
                      <a:noFill/>
                    </a:lnB>
                  </a:tcPr>
                </a:tc>
                <a:tc>
                  <a:txBody>
                    <a:bodyPr/>
                    <a:lstStyle/>
                    <a:p>
                      <a:pPr marL="0" marR="0" algn="ctr">
                        <a:lnSpc>
                          <a:spcPct val="107000"/>
                        </a:lnSpc>
                        <a:spcBef>
                          <a:spcPts val="0"/>
                        </a:spcBef>
                        <a:spcAft>
                          <a:spcPts val="0"/>
                        </a:spcAft>
                      </a:pPr>
                      <a:r>
                        <a:rPr lang="en-US" sz="1600" dirty="0">
                          <a:effectLst/>
                        </a:rPr>
                        <a:t>4</a:t>
                      </a:r>
                      <a:endParaRPr lang="en-US" sz="2000" dirty="0">
                        <a:effectLst/>
                        <a:latin typeface="Calibri" panose="020F0502020204030204" pitchFamily="34" charset="0"/>
                        <a:ea typeface="+mn-ea"/>
                        <a:cs typeface="Arial" panose="020B0604020202020204" pitchFamily="34" charset="0"/>
                      </a:endParaRPr>
                    </a:p>
                  </a:txBody>
                  <a:tcPr marL="68580" marR="68580" marT="0" marB="0">
                    <a:lnB>
                      <a:noFill/>
                    </a:lnB>
                  </a:tcPr>
                </a:tc>
                <a:extLst>
                  <a:ext uri="{0D108BD9-81ED-4DB2-BD59-A6C34878D82A}">
                    <a16:rowId xmlns:a16="http://schemas.microsoft.com/office/drawing/2014/main" val="2090918142"/>
                  </a:ext>
                </a:extLst>
              </a:tr>
              <a:tr h="811875">
                <a:tc>
                  <a:txBody>
                    <a:bodyPr/>
                    <a:lstStyle/>
                    <a:p>
                      <a:pPr marL="0" marR="0" algn="ctr">
                        <a:lnSpc>
                          <a:spcPct val="107000"/>
                        </a:lnSpc>
                        <a:spcBef>
                          <a:spcPts val="0"/>
                        </a:spcBef>
                        <a:spcAft>
                          <a:spcPts val="0"/>
                        </a:spcAft>
                      </a:pPr>
                      <a:r>
                        <a:rPr lang="en-US" sz="1600" dirty="0">
                          <a:effectLst/>
                        </a:rPr>
                        <a:t>Baseline</a:t>
                      </a:r>
                      <a:endParaRPr lang="en-US" sz="2000" dirty="0">
                        <a:effectLst/>
                        <a:latin typeface="Calibri" panose="020F0502020204030204" pitchFamily="34" charset="0"/>
                        <a:ea typeface="+mn-ea"/>
                        <a:cs typeface="Arial" panose="020B0604020202020204" pitchFamily="34" charset="0"/>
                      </a:endParaRPr>
                    </a:p>
                  </a:txBody>
                  <a:tcPr marL="68580" marR="68580" marT="0" marB="0">
                    <a:lnL>
                      <a:noFill/>
                    </a:lnL>
                    <a:lnR w="12700" cap="flat" cmpd="sng" algn="ctr">
                      <a:solidFill>
                        <a:srgbClr val="A5A5A5"/>
                      </a:solid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rPr>
                        <a:t>Target UE (</a:t>
                      </a:r>
                      <a:r>
                        <a:rPr lang="en-US" sz="1600" dirty="0" err="1">
                          <a:effectLst/>
                        </a:rPr>
                        <a:t>x,y,z</a:t>
                      </a:r>
                      <a:r>
                        <a:rPr lang="en-US" sz="1600" dirty="0">
                          <a:effectLst/>
                        </a:rPr>
                        <a:t>) position, transmitted, buffered, dropped packets, and bits rate</a:t>
                      </a:r>
                      <a:endParaRPr lang="en-US" sz="2000" dirty="0">
                        <a:effectLst/>
                        <a:latin typeface="Calibri" panose="020F0502020204030204" pitchFamily="34" charset="0"/>
                        <a:ea typeface="+mn-ea"/>
                        <a:cs typeface="Arial" panose="020B0604020202020204" pitchFamily="34" charset="0"/>
                      </a:endParaRPr>
                    </a:p>
                  </a:txBody>
                  <a:tcPr marL="68580" marR="68580" marT="0" marB="0">
                    <a:lnL w="12700" cap="flat" cmpd="sng" algn="ctr">
                      <a:solidFill>
                        <a:srgbClr val="A5A5A5"/>
                      </a:solid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600" dirty="0">
                          <a:effectLst/>
                        </a:rPr>
                        <a:t>7</a:t>
                      </a:r>
                      <a:endParaRPr lang="en-US" sz="2000" dirty="0">
                        <a:effectLst/>
                        <a:latin typeface="Calibri" panose="020F0502020204030204" pitchFamily="34" charset="0"/>
                        <a:ea typeface="+mn-ea"/>
                        <a:cs typeface="Arial" panose="020B0604020202020204" pitchFamily="34" charset="0"/>
                      </a:endParaRPr>
                    </a:p>
                  </a:txBody>
                  <a:tcPr marL="68580" marR="68580" marT="0" marB="0">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7669928"/>
                  </a:ext>
                </a:extLst>
              </a:tr>
            </a:tbl>
          </a:graphicData>
        </a:graphic>
      </p:graphicFrame>
      <p:pic>
        <p:nvPicPr>
          <p:cNvPr id="26" name="Picture 25" descr="Chart, line chart&#10;&#10;Description automatically generated">
            <a:extLst>
              <a:ext uri="{FF2B5EF4-FFF2-40B4-BE49-F238E27FC236}">
                <a16:creationId xmlns:a16="http://schemas.microsoft.com/office/drawing/2014/main" id="{8B0CE011-DB1C-4507-836D-AB762522AB6F}"/>
              </a:ext>
            </a:extLst>
          </p:cNvPr>
          <p:cNvPicPr/>
          <p:nvPr/>
        </p:nvPicPr>
        <p:blipFill rotWithShape="1">
          <a:blip r:embed="rId2" cstate="print">
            <a:extLst>
              <a:ext uri="{28A0092B-C50C-407E-A947-70E740481C1C}">
                <a14:useLocalDpi xmlns:a14="http://schemas.microsoft.com/office/drawing/2010/main" val="0"/>
              </a:ext>
            </a:extLst>
          </a:blip>
          <a:srcRect t="5253" r="4812"/>
          <a:stretch/>
        </p:blipFill>
        <p:spPr bwMode="auto">
          <a:xfrm>
            <a:off x="6334196" y="2277961"/>
            <a:ext cx="5487135" cy="42827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756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itle 1">
            <a:extLst>
              <a:ext uri="{FF2B5EF4-FFF2-40B4-BE49-F238E27FC236}">
                <a16:creationId xmlns:a16="http://schemas.microsoft.com/office/drawing/2014/main" id="{32AA1BCC-8C39-4F66-946E-6B91885B52C7}"/>
              </a:ext>
            </a:extLst>
          </p:cNvPr>
          <p:cNvSpPr>
            <a:spLocks noGrp="1"/>
          </p:cNvSpPr>
          <p:nvPr>
            <p:ph type="title"/>
          </p:nvPr>
        </p:nvSpPr>
        <p:spPr>
          <a:xfrm>
            <a:off x="721459" y="706432"/>
            <a:ext cx="10515600" cy="801875"/>
          </a:xfrm>
          <a:ln>
            <a:noFill/>
          </a:ln>
        </p:spPr>
        <p:txBody>
          <a:bodyPr/>
          <a:lstStyle/>
          <a:p>
            <a:r>
              <a:rPr lang="en-GB" dirty="0"/>
              <a:t>Demo</a:t>
            </a:r>
            <a:endParaRPr lang="en-US" dirty="0"/>
          </a:p>
        </p:txBody>
      </p:sp>
      <p:pic>
        <p:nvPicPr>
          <p:cNvPr id="2" name="MinG_output_scenarioE_ep104_Trim">
            <a:hlinkClick r:id="" action="ppaction://media"/>
            <a:extLst>
              <a:ext uri="{FF2B5EF4-FFF2-40B4-BE49-F238E27FC236}">
                <a16:creationId xmlns:a16="http://schemas.microsoft.com/office/drawing/2014/main" id="{09AAC0B9-F5FC-4B48-B496-B6DE5AB0F3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94844" y="2212642"/>
            <a:ext cx="5802312" cy="4351338"/>
          </a:xfrm>
        </p:spPr>
      </p:pic>
    </p:spTree>
    <p:extLst>
      <p:ext uri="{BB962C8B-B14F-4D97-AF65-F5344CB8AC3E}">
        <p14:creationId xmlns:p14="http://schemas.microsoft.com/office/powerpoint/2010/main" val="235405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3FB23F-6410-44BA-B36A-285D95D46D24}"/>
              </a:ext>
            </a:extLst>
          </p:cNvPr>
          <p:cNvSpPr>
            <a:spLocks noGrp="1"/>
          </p:cNvSpPr>
          <p:nvPr>
            <p:ph type="title"/>
          </p:nvPr>
        </p:nvSpPr>
        <p:spPr>
          <a:xfrm>
            <a:off x="841248" y="426720"/>
            <a:ext cx="10506456" cy="1919141"/>
          </a:xfrm>
        </p:spPr>
        <p:txBody>
          <a:bodyPr anchor="b">
            <a:normAutofit/>
          </a:bodyPr>
          <a:lstStyle/>
          <a:p>
            <a:r>
              <a:rPr lang="en-GB" sz="6000"/>
              <a:t>Introduction</a:t>
            </a:r>
            <a:endParaRPr lang="en-US" sz="6000" dirty="0"/>
          </a:p>
        </p:txBody>
      </p:sp>
      <p:sp>
        <p:nvSpPr>
          <p:cNvPr id="14"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F898158-0FCD-482E-9924-C8057E07AAC9}"/>
              </a:ext>
            </a:extLst>
          </p:cNvPr>
          <p:cNvSpPr>
            <a:spLocks noGrp="1"/>
          </p:cNvSpPr>
          <p:nvPr>
            <p:ph idx="1"/>
          </p:nvPr>
        </p:nvSpPr>
        <p:spPr>
          <a:xfrm>
            <a:off x="841248" y="3337269"/>
            <a:ext cx="10509504" cy="2905686"/>
          </a:xfrm>
        </p:spPr>
        <p:txBody>
          <a:bodyPr>
            <a:normAutofit/>
          </a:bodyPr>
          <a:lstStyle/>
          <a:p>
            <a:r>
              <a:rPr lang="en-US" sz="2200" dirty="0"/>
              <a:t>The reinforcement learning is useful for beamforming problem in MIMO system.</a:t>
            </a:r>
          </a:p>
          <a:p>
            <a:r>
              <a:rPr lang="en-US" sz="2200" dirty="0"/>
              <a:t>The beam selection problem is modeled as a game (simulated using CAVIAR).</a:t>
            </a:r>
          </a:p>
          <a:p>
            <a:r>
              <a:rPr lang="en-US" sz="2200" dirty="0"/>
              <a:t>CAVIAR simulation integrates three subsystems: </a:t>
            </a:r>
          </a:p>
          <a:p>
            <a:pPr lvl="1"/>
            <a:r>
              <a:rPr lang="en-US" sz="2200" dirty="0"/>
              <a:t>Communication system</a:t>
            </a:r>
          </a:p>
          <a:p>
            <a:pPr lvl="1"/>
            <a:r>
              <a:rPr lang="en-US" sz="2200" dirty="0"/>
              <a:t>AI and ML models</a:t>
            </a:r>
          </a:p>
          <a:p>
            <a:pPr lvl="1"/>
            <a:r>
              <a:rPr lang="en-US" sz="2200" dirty="0"/>
              <a:t>virtual reality (VR) or augmented reality (AR) components. </a:t>
            </a:r>
          </a:p>
        </p:txBody>
      </p:sp>
    </p:spTree>
    <p:extLst>
      <p:ext uri="{BB962C8B-B14F-4D97-AF65-F5344CB8AC3E}">
        <p14:creationId xmlns:p14="http://schemas.microsoft.com/office/powerpoint/2010/main" val="230144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3FB23F-6410-44BA-B36A-285D95D46D24}"/>
              </a:ext>
            </a:extLst>
          </p:cNvPr>
          <p:cNvSpPr>
            <a:spLocks noGrp="1"/>
          </p:cNvSpPr>
          <p:nvPr>
            <p:ph type="title"/>
          </p:nvPr>
        </p:nvSpPr>
        <p:spPr>
          <a:xfrm>
            <a:off x="1115568" y="548640"/>
            <a:ext cx="10168128" cy="1179576"/>
          </a:xfrm>
        </p:spPr>
        <p:txBody>
          <a:bodyPr>
            <a:normAutofit/>
          </a:bodyPr>
          <a:lstStyle/>
          <a:p>
            <a:r>
              <a:rPr lang="en-GB" sz="4000"/>
              <a:t>Introduction</a:t>
            </a:r>
            <a:endParaRPr lang="en-US" sz="4000"/>
          </a:p>
        </p:txBody>
      </p:sp>
      <p:sp>
        <p:nvSpPr>
          <p:cNvPr id="30"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Content Placeholder 2">
            <a:extLst>
              <a:ext uri="{FF2B5EF4-FFF2-40B4-BE49-F238E27FC236}">
                <a16:creationId xmlns:a16="http://schemas.microsoft.com/office/drawing/2014/main" id="{C955FFB2-3815-4736-82E8-D9DD14E92C8E}"/>
              </a:ext>
            </a:extLst>
          </p:cNvPr>
          <p:cNvSpPr>
            <a:spLocks noGrp="1"/>
          </p:cNvSpPr>
          <p:nvPr>
            <p:ph idx="1"/>
          </p:nvPr>
        </p:nvSpPr>
        <p:spPr>
          <a:xfrm>
            <a:off x="838200" y="2276856"/>
            <a:ext cx="4029075" cy="4194175"/>
          </a:xfrm>
          <a:solidFill>
            <a:schemeClr val="bg1">
              <a:lumMod val="95000"/>
            </a:schemeClr>
          </a:solidFill>
        </p:spPr>
        <p:txBody>
          <a:bodyPr>
            <a:normAutofit lnSpcReduction="10000"/>
          </a:bodyPr>
          <a:lstStyle/>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sz="2400" dirty="0"/>
          </a:p>
          <a:p>
            <a:pPr marL="0" indent="0" algn="just">
              <a:buNone/>
            </a:pPr>
            <a:r>
              <a:rPr lang="en-US" sz="2400" dirty="0"/>
              <a:t>The problem is based on simulating a communication system immersed in a virtual world created with </a:t>
            </a:r>
            <a:r>
              <a:rPr lang="en-US" sz="2400" dirty="0" err="1"/>
              <a:t>AirSim</a:t>
            </a:r>
            <a:r>
              <a:rPr lang="en-US" sz="2400" dirty="0"/>
              <a:t> and Unreal Engine.</a:t>
            </a:r>
          </a:p>
        </p:txBody>
      </p:sp>
      <p:pic>
        <p:nvPicPr>
          <p:cNvPr id="43" name="Picture 42">
            <a:extLst>
              <a:ext uri="{FF2B5EF4-FFF2-40B4-BE49-F238E27FC236}">
                <a16:creationId xmlns:a16="http://schemas.microsoft.com/office/drawing/2014/main" id="{67619E48-5677-4825-B917-BA4AF1CF0D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93177" y="2581657"/>
            <a:ext cx="3119120" cy="1647825"/>
          </a:xfrm>
          <a:prstGeom prst="rect">
            <a:avLst/>
          </a:prstGeom>
        </p:spPr>
      </p:pic>
      <p:sp>
        <p:nvSpPr>
          <p:cNvPr id="44" name="TextBox 43">
            <a:extLst>
              <a:ext uri="{FF2B5EF4-FFF2-40B4-BE49-F238E27FC236}">
                <a16:creationId xmlns:a16="http://schemas.microsoft.com/office/drawing/2014/main" id="{1AD40EC8-108A-4436-AC2C-E6B2195E0390}"/>
              </a:ext>
            </a:extLst>
          </p:cNvPr>
          <p:cNvSpPr txBox="1"/>
          <p:nvPr/>
        </p:nvSpPr>
        <p:spPr>
          <a:xfrm>
            <a:off x="5248275" y="2300669"/>
            <a:ext cx="6096000" cy="1200329"/>
          </a:xfrm>
          <a:prstGeom prst="rect">
            <a:avLst/>
          </a:prstGeom>
          <a:noFill/>
          <a:ln w="19050">
            <a:solidFill>
              <a:schemeClr val="tx1"/>
            </a:solidFill>
          </a:ln>
        </p:spPr>
        <p:txBody>
          <a:bodyPr wrap="square">
            <a:spAutoFit/>
          </a:bodyPr>
          <a:lstStyle/>
          <a:p>
            <a:pPr algn="just">
              <a:lnSpc>
                <a:spcPct val="90000"/>
              </a:lnSpc>
              <a:spcBef>
                <a:spcPts val="1000"/>
              </a:spcBef>
            </a:pPr>
            <a:r>
              <a:rPr lang="en-US" sz="2000" dirty="0"/>
              <a:t>The goal is to schedule and allocate resources to Unmanned Aerial Vehicles (UAVs), cars and pedestrians, composing a scenario with aerial and terrestrial users equipment (UEs). </a:t>
            </a:r>
          </a:p>
        </p:txBody>
      </p:sp>
      <p:grpSp>
        <p:nvGrpSpPr>
          <p:cNvPr id="45" name="Group 44">
            <a:extLst>
              <a:ext uri="{FF2B5EF4-FFF2-40B4-BE49-F238E27FC236}">
                <a16:creationId xmlns:a16="http://schemas.microsoft.com/office/drawing/2014/main" id="{B9BED981-F151-48CE-A166-CF68485D4079}"/>
              </a:ext>
            </a:extLst>
          </p:cNvPr>
          <p:cNvGrpSpPr/>
          <p:nvPr/>
        </p:nvGrpSpPr>
        <p:grpSpPr>
          <a:xfrm>
            <a:off x="6017416" y="3776448"/>
            <a:ext cx="4812498" cy="2781737"/>
            <a:chOff x="5617366" y="3439516"/>
            <a:chExt cx="4812498" cy="2781737"/>
          </a:xfrm>
        </p:grpSpPr>
        <p:cxnSp>
          <p:nvCxnSpPr>
            <p:cNvPr id="46" name="Connector: Elbow 45">
              <a:extLst>
                <a:ext uri="{FF2B5EF4-FFF2-40B4-BE49-F238E27FC236}">
                  <a16:creationId xmlns:a16="http://schemas.microsoft.com/office/drawing/2014/main" id="{6AC633B7-6ADE-4493-997E-A82695D88EDD}"/>
                </a:ext>
              </a:extLst>
            </p:cNvPr>
            <p:cNvCxnSpPr>
              <a:cxnSpLocks/>
            </p:cNvCxnSpPr>
            <p:nvPr/>
          </p:nvCxnSpPr>
          <p:spPr>
            <a:xfrm rot="10800000">
              <a:off x="6843710" y="4201732"/>
              <a:ext cx="2281241" cy="1722818"/>
            </a:xfrm>
            <a:prstGeom prst="bentConnector3">
              <a:avLst>
                <a:gd name="adj1" fmla="val 12432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D28591C-E43D-4B78-AC89-FFC1C5412563}"/>
                </a:ext>
              </a:extLst>
            </p:cNvPr>
            <p:cNvSpPr txBox="1"/>
            <p:nvPr/>
          </p:nvSpPr>
          <p:spPr>
            <a:xfrm>
              <a:off x="7177085" y="3439516"/>
              <a:ext cx="1781175" cy="369332"/>
            </a:xfrm>
            <a:prstGeom prst="rect">
              <a:avLst/>
            </a:prstGeom>
            <a:solidFill>
              <a:schemeClr val="bg1"/>
            </a:solidFill>
          </p:spPr>
          <p:txBody>
            <a:bodyPr wrap="square">
              <a:spAutoFit/>
            </a:bodyPr>
            <a:lstStyle/>
            <a:p>
              <a:r>
                <a:rPr lang="en-US" sz="1800" dirty="0">
                  <a:effectLst/>
                  <a:latin typeface="Times New Roman" panose="02020603050405020304" pitchFamily="18" charset="0"/>
                  <a:ea typeface="Calibri" panose="020F0502020204030204" pitchFamily="34" charset="0"/>
                </a:rPr>
                <a:t>The </a:t>
              </a:r>
              <a:r>
                <a:rPr lang="en-US" dirty="0">
                  <a:latin typeface="Times New Roman" panose="02020603050405020304" pitchFamily="18" charset="0"/>
                  <a:ea typeface="Calibri" panose="020F0502020204030204" pitchFamily="34" charset="0"/>
                </a:rPr>
                <a:t>b</a:t>
              </a:r>
              <a:r>
                <a:rPr lang="en-US" sz="1800" dirty="0">
                  <a:effectLst/>
                  <a:latin typeface="Times New Roman" panose="02020603050405020304" pitchFamily="18" charset="0"/>
                  <a:ea typeface="Calibri" panose="020F0502020204030204" pitchFamily="34" charset="0"/>
                </a:rPr>
                <a:t>ase station</a:t>
              </a:r>
              <a:endParaRPr lang="en-US" dirty="0"/>
            </a:p>
          </p:txBody>
        </p:sp>
        <p:sp>
          <p:nvSpPr>
            <p:cNvPr id="48" name="Rectangle: Rounded Corners 47">
              <a:extLst>
                <a:ext uri="{FF2B5EF4-FFF2-40B4-BE49-F238E27FC236}">
                  <a16:creationId xmlns:a16="http://schemas.microsoft.com/office/drawing/2014/main" id="{188E78D7-0A74-4A84-B384-15414A6F7F51}"/>
                </a:ext>
              </a:extLst>
            </p:cNvPr>
            <p:cNvSpPr/>
            <p:nvPr/>
          </p:nvSpPr>
          <p:spPr>
            <a:xfrm>
              <a:off x="6843712" y="3847463"/>
              <a:ext cx="2447925" cy="963614"/>
            </a:xfrm>
            <a:prstGeom prst="roundRect">
              <a:avLst/>
            </a:prstGeom>
            <a:solidFill>
              <a:schemeClr val="accent2">
                <a:lumMod val="40000"/>
                <a:lumOff val="60000"/>
              </a:schemeClr>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RL Agent</a:t>
              </a:r>
            </a:p>
          </p:txBody>
        </p:sp>
        <p:sp>
          <p:nvSpPr>
            <p:cNvPr id="49" name="Rectangle: Rounded Corners 48">
              <a:extLst>
                <a:ext uri="{FF2B5EF4-FFF2-40B4-BE49-F238E27FC236}">
                  <a16:creationId xmlns:a16="http://schemas.microsoft.com/office/drawing/2014/main" id="{C9B79989-2AED-4E0D-A393-FF5F5D0DB060}"/>
                </a:ext>
              </a:extLst>
            </p:cNvPr>
            <p:cNvSpPr/>
            <p:nvPr/>
          </p:nvSpPr>
          <p:spPr>
            <a:xfrm>
              <a:off x="6843711" y="5257639"/>
              <a:ext cx="2447925" cy="963614"/>
            </a:xfrm>
            <a:prstGeom prst="roundRect">
              <a:avLst/>
            </a:prstGeom>
            <a:solidFill>
              <a:schemeClr val="accent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Environment</a:t>
              </a:r>
            </a:p>
            <a:p>
              <a:pPr algn="ctr"/>
              <a:r>
                <a:rPr lang="en-US" sz="1600" dirty="0">
                  <a:solidFill>
                    <a:schemeClr val="bg1"/>
                  </a:solidFill>
                </a:rPr>
                <a:t>(Channel, buffer and GPS location)</a:t>
              </a:r>
            </a:p>
          </p:txBody>
        </p:sp>
        <p:cxnSp>
          <p:nvCxnSpPr>
            <p:cNvPr id="50" name="Connector: Elbow 49">
              <a:extLst>
                <a:ext uri="{FF2B5EF4-FFF2-40B4-BE49-F238E27FC236}">
                  <a16:creationId xmlns:a16="http://schemas.microsoft.com/office/drawing/2014/main" id="{0E1B5BE5-4EE4-4653-AAB3-A187EACD3A04}"/>
                </a:ext>
              </a:extLst>
            </p:cNvPr>
            <p:cNvCxnSpPr>
              <a:stCxn id="49" idx="1"/>
              <a:endCxn id="48" idx="1"/>
            </p:cNvCxnSpPr>
            <p:nvPr/>
          </p:nvCxnSpPr>
          <p:spPr>
            <a:xfrm rot="10800000" flipH="1">
              <a:off x="6843710" y="4329270"/>
              <a:ext cx="1" cy="1410176"/>
            </a:xfrm>
            <a:prstGeom prst="bentConnector3">
              <a:avLst>
                <a:gd name="adj1" fmla="val -2286000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562355D-7445-4848-9262-5F9A4365906B}"/>
                </a:ext>
              </a:extLst>
            </p:cNvPr>
            <p:cNvCxnSpPr>
              <a:cxnSpLocks/>
            </p:cNvCxnSpPr>
            <p:nvPr/>
          </p:nvCxnSpPr>
          <p:spPr>
            <a:xfrm rot="10800000" flipV="1">
              <a:off x="9291636" y="4329270"/>
              <a:ext cx="1" cy="1410176"/>
            </a:xfrm>
            <a:prstGeom prst="bentConnector3">
              <a:avLst>
                <a:gd name="adj1" fmla="val -2286000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833DA0D-F934-48C3-98AF-F90C89CF8308}"/>
                </a:ext>
              </a:extLst>
            </p:cNvPr>
            <p:cNvSpPr txBox="1"/>
            <p:nvPr/>
          </p:nvSpPr>
          <p:spPr>
            <a:xfrm>
              <a:off x="9458322" y="4811077"/>
              <a:ext cx="971542" cy="369332"/>
            </a:xfrm>
            <a:prstGeom prst="rect">
              <a:avLst/>
            </a:prstGeom>
            <a:noFill/>
          </p:spPr>
          <p:txBody>
            <a:bodyPr wrap="square" rtlCol="0">
              <a:spAutoFit/>
            </a:bodyPr>
            <a:lstStyle/>
            <a:p>
              <a:r>
                <a:rPr lang="en-US" dirty="0"/>
                <a:t>Actions</a:t>
              </a:r>
            </a:p>
          </p:txBody>
        </p:sp>
        <p:sp>
          <p:nvSpPr>
            <p:cNvPr id="53" name="TextBox 52">
              <a:extLst>
                <a:ext uri="{FF2B5EF4-FFF2-40B4-BE49-F238E27FC236}">
                  <a16:creationId xmlns:a16="http://schemas.microsoft.com/office/drawing/2014/main" id="{D5F20F3A-93E2-4E8A-BC4E-E1D603C4B71A}"/>
                </a:ext>
              </a:extLst>
            </p:cNvPr>
            <p:cNvSpPr txBox="1"/>
            <p:nvPr/>
          </p:nvSpPr>
          <p:spPr>
            <a:xfrm>
              <a:off x="6524621" y="4811077"/>
              <a:ext cx="1066800" cy="369332"/>
            </a:xfrm>
            <a:prstGeom prst="rect">
              <a:avLst/>
            </a:prstGeom>
            <a:noFill/>
          </p:spPr>
          <p:txBody>
            <a:bodyPr wrap="square" rtlCol="0">
              <a:spAutoFit/>
            </a:bodyPr>
            <a:lstStyle/>
            <a:p>
              <a:r>
                <a:rPr lang="en-US" dirty="0"/>
                <a:t>Rewards</a:t>
              </a:r>
            </a:p>
          </p:txBody>
        </p:sp>
        <p:sp>
          <p:nvSpPr>
            <p:cNvPr id="54" name="TextBox 53">
              <a:extLst>
                <a:ext uri="{FF2B5EF4-FFF2-40B4-BE49-F238E27FC236}">
                  <a16:creationId xmlns:a16="http://schemas.microsoft.com/office/drawing/2014/main" id="{E5FB2E3E-E787-4FCC-A4C0-FB09E813AAD8}"/>
                </a:ext>
              </a:extLst>
            </p:cNvPr>
            <p:cNvSpPr txBox="1"/>
            <p:nvPr/>
          </p:nvSpPr>
          <p:spPr>
            <a:xfrm>
              <a:off x="5617366" y="4811077"/>
              <a:ext cx="1066800" cy="369332"/>
            </a:xfrm>
            <a:prstGeom prst="rect">
              <a:avLst/>
            </a:prstGeom>
            <a:noFill/>
          </p:spPr>
          <p:txBody>
            <a:bodyPr wrap="square" rtlCol="0">
              <a:spAutoFit/>
            </a:bodyPr>
            <a:lstStyle/>
            <a:p>
              <a:r>
                <a:rPr lang="en-US" dirty="0"/>
                <a:t>States</a:t>
              </a:r>
            </a:p>
          </p:txBody>
        </p:sp>
      </p:grpSp>
    </p:spTree>
    <p:extLst>
      <p:ext uri="{BB962C8B-B14F-4D97-AF65-F5344CB8AC3E}">
        <p14:creationId xmlns:p14="http://schemas.microsoft.com/office/powerpoint/2010/main" val="245775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79D0D-550B-4B88-AC1A-AC31312E0241}"/>
              </a:ext>
            </a:extLst>
          </p:cNvPr>
          <p:cNvSpPr>
            <a:spLocks noGrp="1"/>
          </p:cNvSpPr>
          <p:nvPr>
            <p:ph type="title"/>
          </p:nvPr>
        </p:nvSpPr>
        <p:spPr>
          <a:xfrm>
            <a:off x="841248" y="426720"/>
            <a:ext cx="10506456" cy="1919141"/>
          </a:xfrm>
        </p:spPr>
        <p:txBody>
          <a:bodyPr anchor="b">
            <a:normAutofit/>
          </a:bodyPr>
          <a:lstStyle/>
          <a:p>
            <a:r>
              <a:rPr lang="en-GB" sz="4200" dirty="0"/>
              <a:t>Environment Dataset</a:t>
            </a:r>
            <a:endParaRPr lang="en-US" sz="4200" dirty="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9F0C9D1-4406-4025-877B-B16A5B7FA838}"/>
              </a:ext>
            </a:extLst>
          </p:cNvPr>
          <p:cNvSpPr>
            <a:spLocks noGrp="1"/>
          </p:cNvSpPr>
          <p:nvPr>
            <p:ph idx="1"/>
          </p:nvPr>
        </p:nvSpPr>
        <p:spPr>
          <a:xfrm>
            <a:off x="841248" y="3337269"/>
            <a:ext cx="10509504" cy="2905686"/>
          </a:xfrm>
        </p:spPr>
        <p:txBody>
          <a:bodyPr>
            <a:normAutofit/>
          </a:bodyPr>
          <a:lstStyle/>
          <a:p>
            <a:pPr marL="571500" indent="-571500">
              <a:buFont typeface="+mj-lt"/>
              <a:buAutoNum type="romanUcPeriod"/>
            </a:pPr>
            <a:r>
              <a:rPr lang="en-US" sz="1700" dirty="0"/>
              <a:t>Precalculated environment dataset</a:t>
            </a:r>
          </a:p>
          <a:p>
            <a:pPr lvl="1"/>
            <a:r>
              <a:rPr lang="en-US" sz="1700" dirty="0"/>
              <a:t>Three categories of UEs: UAVs (unmanned aerial vehicle), cars and pedestrians.</a:t>
            </a:r>
          </a:p>
          <a:p>
            <a:pPr lvl="1"/>
            <a:r>
              <a:rPr lang="en-US" sz="1700" dirty="0"/>
              <a:t>Data includes: location, orientation, velocity and acceleration.</a:t>
            </a:r>
          </a:p>
          <a:p>
            <a:pPr marL="457200" lvl="1" indent="0">
              <a:buNone/>
            </a:pPr>
            <a:endParaRPr lang="en-US" sz="1700" dirty="0"/>
          </a:p>
          <a:p>
            <a:pPr marL="457200" lvl="1" indent="0">
              <a:buNone/>
            </a:pPr>
            <a:endParaRPr lang="en-US" sz="1700" dirty="0"/>
          </a:p>
          <a:p>
            <a:pPr marL="571500" indent="-571500">
              <a:buFont typeface="+mj-lt"/>
              <a:buAutoNum type="romanUcPeriod"/>
            </a:pPr>
            <a:r>
              <a:rPr lang="en-US" sz="1700" dirty="0"/>
              <a:t>Live environment data</a:t>
            </a:r>
          </a:p>
          <a:p>
            <a:pPr lvl="1"/>
            <a:r>
              <a:rPr lang="en-US" sz="1700" dirty="0"/>
              <a:t>It provides information about the packets: transmitted, buffered and dropped. </a:t>
            </a:r>
          </a:p>
          <a:p>
            <a:pPr lvl="1"/>
            <a:r>
              <a:rPr lang="en-US" sz="1700" dirty="0"/>
              <a:t>It also contains information about the channel magnitude and bitrate for each transmission interval 10 </a:t>
            </a:r>
            <a:r>
              <a:rPr lang="en-US" sz="1700" dirty="0" err="1"/>
              <a:t>ms.</a:t>
            </a:r>
            <a:endParaRPr lang="en-US" sz="1700" dirty="0"/>
          </a:p>
        </p:txBody>
      </p:sp>
      <p:pic>
        <p:nvPicPr>
          <p:cNvPr id="9" name="Picture 8">
            <a:extLst>
              <a:ext uri="{FF2B5EF4-FFF2-40B4-BE49-F238E27FC236}">
                <a16:creationId xmlns:a16="http://schemas.microsoft.com/office/drawing/2014/main" id="{959B03F0-1BB8-4DED-BEA3-A0D350A7BE7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2111" y="4340473"/>
            <a:ext cx="3539875" cy="418348"/>
          </a:xfrm>
          <a:prstGeom prst="rect">
            <a:avLst/>
          </a:prstGeom>
          <a:noFill/>
        </p:spPr>
      </p:pic>
      <p:pic>
        <p:nvPicPr>
          <p:cNvPr id="11" name="Picture 10">
            <a:extLst>
              <a:ext uri="{FF2B5EF4-FFF2-40B4-BE49-F238E27FC236}">
                <a16:creationId xmlns:a16="http://schemas.microsoft.com/office/drawing/2014/main" id="{5031D710-223B-435B-8BA4-B8D77E51603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5411" y="4340473"/>
            <a:ext cx="3539875" cy="418348"/>
          </a:xfrm>
          <a:prstGeom prst="rect">
            <a:avLst/>
          </a:prstGeom>
          <a:noFill/>
        </p:spPr>
      </p:pic>
    </p:spTree>
    <p:extLst>
      <p:ext uri="{BB962C8B-B14F-4D97-AF65-F5344CB8AC3E}">
        <p14:creationId xmlns:p14="http://schemas.microsoft.com/office/powerpoint/2010/main" val="2989239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130911D-84F3-4609-8C1C-ACB097272D7E}"/>
              </a:ext>
            </a:extLst>
          </p:cNvPr>
          <p:cNvSpPr/>
          <p:nvPr/>
        </p:nvSpPr>
        <p:spPr>
          <a:xfrm>
            <a:off x="1031967" y="2429692"/>
            <a:ext cx="4728753" cy="3317966"/>
          </a:xfrm>
          <a:prstGeom prst="rect">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8F02DF97-D490-4664-9C51-11A4312A59BA}"/>
              </a:ext>
            </a:extLst>
          </p:cNvPr>
          <p:cNvSpPr>
            <a:spLocks noGrp="1"/>
          </p:cNvSpPr>
          <p:nvPr>
            <p:ph type="title"/>
          </p:nvPr>
        </p:nvSpPr>
        <p:spPr>
          <a:xfrm>
            <a:off x="838200" y="365125"/>
            <a:ext cx="10515600" cy="1325563"/>
          </a:xfrm>
        </p:spPr>
        <p:txBody>
          <a:bodyPr/>
          <a:lstStyle/>
          <a:p>
            <a:r>
              <a:rPr lang="en-GB" dirty="0"/>
              <a:t>Model output</a:t>
            </a:r>
            <a:endParaRPr lang="en-US" dirty="0"/>
          </a:p>
        </p:txBody>
      </p:sp>
      <p:sp>
        <p:nvSpPr>
          <p:cNvPr id="26" name="Rectangle 25">
            <a:extLst>
              <a:ext uri="{FF2B5EF4-FFF2-40B4-BE49-F238E27FC236}">
                <a16:creationId xmlns:a16="http://schemas.microsoft.com/office/drawing/2014/main" id="{30D183AB-8B44-4D39-815C-38B92676581F}"/>
              </a:ext>
            </a:extLst>
          </p:cNvPr>
          <p:cNvSpPr/>
          <p:nvPr/>
        </p:nvSpPr>
        <p:spPr>
          <a:xfrm>
            <a:off x="1929312" y="3798258"/>
            <a:ext cx="1341120" cy="1696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37 UEs</a:t>
            </a:r>
          </a:p>
        </p:txBody>
      </p:sp>
      <p:sp>
        <p:nvSpPr>
          <p:cNvPr id="31" name="Rectangle 30">
            <a:extLst>
              <a:ext uri="{FF2B5EF4-FFF2-40B4-BE49-F238E27FC236}">
                <a16:creationId xmlns:a16="http://schemas.microsoft.com/office/drawing/2014/main" id="{20E92FB5-C2DE-4AF6-B7BE-A82C10C07CB4}"/>
              </a:ext>
            </a:extLst>
          </p:cNvPr>
          <p:cNvSpPr/>
          <p:nvPr/>
        </p:nvSpPr>
        <p:spPr>
          <a:xfrm>
            <a:off x="3458392" y="3798258"/>
            <a:ext cx="1341120" cy="3832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UE1</a:t>
            </a:r>
          </a:p>
        </p:txBody>
      </p:sp>
      <p:sp>
        <p:nvSpPr>
          <p:cNvPr id="32" name="Rectangle 31">
            <a:extLst>
              <a:ext uri="{FF2B5EF4-FFF2-40B4-BE49-F238E27FC236}">
                <a16:creationId xmlns:a16="http://schemas.microsoft.com/office/drawing/2014/main" id="{A471E0C0-8EF7-46CD-89D4-B862A900DED1}"/>
              </a:ext>
            </a:extLst>
          </p:cNvPr>
          <p:cNvSpPr/>
          <p:nvPr/>
        </p:nvSpPr>
        <p:spPr>
          <a:xfrm>
            <a:off x="3458392" y="4475852"/>
            <a:ext cx="1341120" cy="3832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UE2</a:t>
            </a:r>
          </a:p>
        </p:txBody>
      </p:sp>
      <p:sp>
        <p:nvSpPr>
          <p:cNvPr id="33" name="Rectangle 32">
            <a:extLst>
              <a:ext uri="{FF2B5EF4-FFF2-40B4-BE49-F238E27FC236}">
                <a16:creationId xmlns:a16="http://schemas.microsoft.com/office/drawing/2014/main" id="{92CC18DD-5B81-41B7-AF59-4F4ED3FD3004}"/>
              </a:ext>
            </a:extLst>
          </p:cNvPr>
          <p:cNvSpPr/>
          <p:nvPr/>
        </p:nvSpPr>
        <p:spPr>
          <a:xfrm>
            <a:off x="3458392" y="5111755"/>
            <a:ext cx="1341120" cy="3832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UE3</a:t>
            </a:r>
          </a:p>
        </p:txBody>
      </p:sp>
      <p:sp>
        <p:nvSpPr>
          <p:cNvPr id="34" name="TextBox 33">
            <a:extLst>
              <a:ext uri="{FF2B5EF4-FFF2-40B4-BE49-F238E27FC236}">
                <a16:creationId xmlns:a16="http://schemas.microsoft.com/office/drawing/2014/main" id="{E6181CEE-F2FE-4595-B3E6-6A7708B9194B}"/>
              </a:ext>
            </a:extLst>
          </p:cNvPr>
          <p:cNvSpPr txBox="1"/>
          <p:nvPr/>
        </p:nvSpPr>
        <p:spPr>
          <a:xfrm rot="16200000">
            <a:off x="-211359" y="3750918"/>
            <a:ext cx="3317964" cy="707886"/>
          </a:xfrm>
          <a:prstGeom prst="rect">
            <a:avLst/>
          </a:prstGeom>
          <a:noFill/>
        </p:spPr>
        <p:txBody>
          <a:bodyPr wrap="square" rtlCol="0">
            <a:spAutoFit/>
          </a:bodyPr>
          <a:lstStyle/>
          <a:p>
            <a:pPr algn="ctr"/>
            <a:r>
              <a:rPr lang="en-US" sz="2000" dirty="0"/>
              <a:t>At each transmission interval → 10ms</a:t>
            </a:r>
          </a:p>
        </p:txBody>
      </p:sp>
      <p:sp>
        <p:nvSpPr>
          <p:cNvPr id="35" name="Rectangle: Rounded Corners 34">
            <a:extLst>
              <a:ext uri="{FF2B5EF4-FFF2-40B4-BE49-F238E27FC236}">
                <a16:creationId xmlns:a16="http://schemas.microsoft.com/office/drawing/2014/main" id="{24ECDFFC-04C8-4E5E-92B1-18B057FD91C1}"/>
              </a:ext>
            </a:extLst>
          </p:cNvPr>
          <p:cNvSpPr/>
          <p:nvPr/>
        </p:nvSpPr>
        <p:spPr>
          <a:xfrm>
            <a:off x="1933969" y="2540273"/>
            <a:ext cx="2865543" cy="963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RL Agent</a:t>
            </a:r>
          </a:p>
        </p:txBody>
      </p:sp>
      <p:cxnSp>
        <p:nvCxnSpPr>
          <p:cNvPr id="36" name="Straight Arrow Connector 35">
            <a:extLst>
              <a:ext uri="{FF2B5EF4-FFF2-40B4-BE49-F238E27FC236}">
                <a16:creationId xmlns:a16="http://schemas.microsoft.com/office/drawing/2014/main" id="{D7D7BEFD-8E7D-43B3-8E34-72AD3ED1D1EE}"/>
              </a:ext>
            </a:extLst>
          </p:cNvPr>
          <p:cNvCxnSpPr>
            <a:cxnSpLocks/>
          </p:cNvCxnSpPr>
          <p:nvPr/>
        </p:nvCxnSpPr>
        <p:spPr>
          <a:xfrm>
            <a:off x="4799512" y="3077138"/>
            <a:ext cx="1554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3A34039-468D-4E5E-B65A-00E4C4FD5971}"/>
              </a:ext>
            </a:extLst>
          </p:cNvPr>
          <p:cNvSpPr txBox="1"/>
          <p:nvPr/>
        </p:nvSpPr>
        <p:spPr>
          <a:xfrm>
            <a:off x="6688183" y="3429000"/>
            <a:ext cx="1772920" cy="923330"/>
          </a:xfrm>
          <a:prstGeom prst="rect">
            <a:avLst/>
          </a:prstGeom>
          <a:noFill/>
        </p:spPr>
        <p:txBody>
          <a:bodyPr wrap="square" rtlCol="0">
            <a:spAutoFit/>
          </a:bodyPr>
          <a:lstStyle/>
          <a:p>
            <a:r>
              <a:rPr lang="en-US" dirty="0"/>
              <a:t>(beam a, UE1)</a:t>
            </a:r>
          </a:p>
          <a:p>
            <a:r>
              <a:rPr lang="en-US" dirty="0"/>
              <a:t>(beam b, UE2)</a:t>
            </a:r>
          </a:p>
          <a:p>
            <a:r>
              <a:rPr lang="en-US" dirty="0"/>
              <a:t>(beam c, UE3)</a:t>
            </a:r>
          </a:p>
        </p:txBody>
      </p:sp>
      <p:sp>
        <p:nvSpPr>
          <p:cNvPr id="38" name="TextBox 37">
            <a:extLst>
              <a:ext uri="{FF2B5EF4-FFF2-40B4-BE49-F238E27FC236}">
                <a16:creationId xmlns:a16="http://schemas.microsoft.com/office/drawing/2014/main" id="{28EB1FC6-F7E4-4EE3-9F21-D79A9E66D8BB}"/>
              </a:ext>
            </a:extLst>
          </p:cNvPr>
          <p:cNvSpPr txBox="1"/>
          <p:nvPr/>
        </p:nvSpPr>
        <p:spPr>
          <a:xfrm>
            <a:off x="6529977" y="2880685"/>
            <a:ext cx="1931126" cy="461665"/>
          </a:xfrm>
          <a:prstGeom prst="rect">
            <a:avLst/>
          </a:prstGeom>
          <a:solidFill>
            <a:schemeClr val="accent4"/>
          </a:solidFill>
        </p:spPr>
        <p:txBody>
          <a:bodyPr wrap="square" anchor="ctr">
            <a:spAutoFit/>
          </a:bodyPr>
          <a:lstStyle/>
          <a:p>
            <a:r>
              <a:rPr lang="en-US" sz="2400" dirty="0"/>
              <a:t>Model output</a:t>
            </a:r>
          </a:p>
        </p:txBody>
      </p:sp>
      <p:sp>
        <p:nvSpPr>
          <p:cNvPr id="39" name="TextBox 38">
            <a:extLst>
              <a:ext uri="{FF2B5EF4-FFF2-40B4-BE49-F238E27FC236}">
                <a16:creationId xmlns:a16="http://schemas.microsoft.com/office/drawing/2014/main" id="{FF6AC5AA-0721-4783-9497-01E3FD9AA71C}"/>
              </a:ext>
            </a:extLst>
          </p:cNvPr>
          <p:cNvSpPr txBox="1"/>
          <p:nvPr/>
        </p:nvSpPr>
        <p:spPr>
          <a:xfrm>
            <a:off x="8884918" y="3635720"/>
            <a:ext cx="2755537" cy="584775"/>
          </a:xfrm>
          <a:prstGeom prst="rect">
            <a:avLst/>
          </a:prstGeom>
          <a:noFill/>
        </p:spPr>
        <p:txBody>
          <a:bodyPr wrap="square" rtlCol="0">
            <a:spAutoFit/>
          </a:bodyPr>
          <a:lstStyle/>
          <a:p>
            <a:r>
              <a:rPr lang="en-US" sz="1600" b="1" dirty="0"/>
              <a:t>With min dropped packets and max transmission packets</a:t>
            </a:r>
          </a:p>
        </p:txBody>
      </p:sp>
      <p:sp>
        <p:nvSpPr>
          <p:cNvPr id="40" name="Right Brace 39">
            <a:extLst>
              <a:ext uri="{FF2B5EF4-FFF2-40B4-BE49-F238E27FC236}">
                <a16:creationId xmlns:a16="http://schemas.microsoft.com/office/drawing/2014/main" id="{937333A4-AE56-4A0A-B179-457771551845}"/>
              </a:ext>
            </a:extLst>
          </p:cNvPr>
          <p:cNvSpPr/>
          <p:nvPr/>
        </p:nvSpPr>
        <p:spPr>
          <a:xfrm>
            <a:off x="8255726" y="3503887"/>
            <a:ext cx="470263" cy="8484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1CA72342-41C4-45F9-93B5-5D0B66A69549}"/>
              </a:ext>
            </a:extLst>
          </p:cNvPr>
          <p:cNvCxnSpPr>
            <a:cxnSpLocks/>
          </p:cNvCxnSpPr>
          <p:nvPr/>
        </p:nvCxnSpPr>
        <p:spPr>
          <a:xfrm>
            <a:off x="6301710" y="3549950"/>
            <a:ext cx="0" cy="77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C8371A9-9B8A-470F-85AD-20E71C062865}"/>
              </a:ext>
            </a:extLst>
          </p:cNvPr>
          <p:cNvSpPr txBox="1"/>
          <p:nvPr/>
        </p:nvSpPr>
        <p:spPr>
          <a:xfrm>
            <a:off x="6192464" y="3609026"/>
            <a:ext cx="461665" cy="923321"/>
          </a:xfrm>
          <a:prstGeom prst="rect">
            <a:avLst/>
          </a:prstGeom>
          <a:noFill/>
        </p:spPr>
        <p:txBody>
          <a:bodyPr vert="vert" wrap="square" rtlCol="0">
            <a:spAutoFit/>
          </a:bodyPr>
          <a:lstStyle/>
          <a:p>
            <a:r>
              <a:rPr lang="en-GB" dirty="0"/>
              <a:t>Time</a:t>
            </a:r>
            <a:endParaRPr lang="en-US" dirty="0"/>
          </a:p>
        </p:txBody>
      </p:sp>
    </p:spTree>
    <p:extLst>
      <p:ext uri="{BB962C8B-B14F-4D97-AF65-F5344CB8AC3E}">
        <p14:creationId xmlns:p14="http://schemas.microsoft.com/office/powerpoint/2010/main" val="3896213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AE0A6E6-6DF1-4C45-803D-C83E243F3914}"/>
              </a:ext>
            </a:extLst>
          </p:cNvPr>
          <p:cNvSpPr/>
          <p:nvPr/>
        </p:nvSpPr>
        <p:spPr>
          <a:xfrm>
            <a:off x="8957225" y="5571789"/>
            <a:ext cx="3010306" cy="11562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75D64F8-96ED-4103-A7E5-71F66D7E5433}"/>
              </a:ext>
            </a:extLst>
          </p:cNvPr>
          <p:cNvSpPr>
            <a:spLocks noGrp="1"/>
          </p:cNvSpPr>
          <p:nvPr>
            <p:ph type="title"/>
          </p:nvPr>
        </p:nvSpPr>
        <p:spPr>
          <a:xfrm>
            <a:off x="536896" y="0"/>
            <a:ext cx="10515600" cy="1325563"/>
          </a:xfrm>
        </p:spPr>
        <p:txBody>
          <a:bodyPr>
            <a:normAutofit/>
          </a:bodyPr>
          <a:lstStyle/>
          <a:p>
            <a:r>
              <a:rPr lang="en-GB" dirty="0"/>
              <a:t>Simulation Environment</a:t>
            </a:r>
            <a:endParaRPr lang="en-US" dirty="0"/>
          </a:p>
        </p:txBody>
      </p:sp>
      <p:sp>
        <p:nvSpPr>
          <p:cNvPr id="4" name="Oval 3">
            <a:extLst>
              <a:ext uri="{FF2B5EF4-FFF2-40B4-BE49-F238E27FC236}">
                <a16:creationId xmlns:a16="http://schemas.microsoft.com/office/drawing/2014/main" id="{DFD7626F-9670-40C0-BD96-DF7EF41BAC79}"/>
              </a:ext>
            </a:extLst>
          </p:cNvPr>
          <p:cNvSpPr/>
          <p:nvPr/>
        </p:nvSpPr>
        <p:spPr>
          <a:xfrm>
            <a:off x="1577130" y="1824605"/>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94EE64B-62A2-4AFD-B3FB-5EC917A0A8E1}"/>
              </a:ext>
            </a:extLst>
          </p:cNvPr>
          <p:cNvSpPr/>
          <p:nvPr/>
        </p:nvSpPr>
        <p:spPr>
          <a:xfrm>
            <a:off x="1577130" y="2973590"/>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3F6556D-46D2-4B26-BFAA-9474CFF8953C}"/>
              </a:ext>
            </a:extLst>
          </p:cNvPr>
          <p:cNvSpPr/>
          <p:nvPr/>
        </p:nvSpPr>
        <p:spPr>
          <a:xfrm>
            <a:off x="1577130" y="4122575"/>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D1D1E5D-5DCD-40E3-840A-7EA1B32DA1AF}"/>
              </a:ext>
            </a:extLst>
          </p:cNvPr>
          <p:cNvSpPr/>
          <p:nvPr/>
        </p:nvSpPr>
        <p:spPr>
          <a:xfrm>
            <a:off x="1577130" y="5766510"/>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D3DB64-95F2-4C36-87CB-C3423B683BBF}"/>
              </a:ext>
            </a:extLst>
          </p:cNvPr>
          <p:cNvSpPr/>
          <p:nvPr/>
        </p:nvSpPr>
        <p:spPr>
          <a:xfrm>
            <a:off x="2021746" y="5267135"/>
            <a:ext cx="75501" cy="55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438520D-0C74-45C3-801B-A518EFD7E796}"/>
              </a:ext>
            </a:extLst>
          </p:cNvPr>
          <p:cNvSpPr/>
          <p:nvPr/>
        </p:nvSpPr>
        <p:spPr>
          <a:xfrm>
            <a:off x="2021746" y="5419927"/>
            <a:ext cx="75501" cy="55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0B29AA5-C716-49AC-A74A-3D6EDBF09366}"/>
              </a:ext>
            </a:extLst>
          </p:cNvPr>
          <p:cNvSpPr/>
          <p:nvPr/>
        </p:nvSpPr>
        <p:spPr>
          <a:xfrm>
            <a:off x="2021746" y="5581569"/>
            <a:ext cx="75501" cy="55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26F70F-3D61-45A5-BBB4-4900E41F3C6E}"/>
              </a:ext>
            </a:extLst>
          </p:cNvPr>
          <p:cNvSpPr txBox="1"/>
          <p:nvPr/>
        </p:nvSpPr>
        <p:spPr>
          <a:xfrm>
            <a:off x="1224791" y="1125040"/>
            <a:ext cx="1669409" cy="369332"/>
          </a:xfrm>
          <a:prstGeom prst="rect">
            <a:avLst/>
          </a:prstGeom>
          <a:noFill/>
        </p:spPr>
        <p:txBody>
          <a:bodyPr wrap="square" rtlCol="0">
            <a:spAutoFit/>
          </a:bodyPr>
          <a:lstStyle/>
          <a:p>
            <a:pPr algn="ctr"/>
            <a:r>
              <a:rPr lang="en-GB" b="1" dirty="0"/>
              <a:t>Current State</a:t>
            </a:r>
            <a:endParaRPr lang="en-US" b="1" dirty="0"/>
          </a:p>
        </p:txBody>
      </p:sp>
      <p:sp>
        <p:nvSpPr>
          <p:cNvPr id="12" name="TextBox 11">
            <a:extLst>
              <a:ext uri="{FF2B5EF4-FFF2-40B4-BE49-F238E27FC236}">
                <a16:creationId xmlns:a16="http://schemas.microsoft.com/office/drawing/2014/main" id="{F9FF4158-1654-43C1-B821-4A3F6414D15A}"/>
              </a:ext>
            </a:extLst>
          </p:cNvPr>
          <p:cNvSpPr txBox="1"/>
          <p:nvPr/>
        </p:nvSpPr>
        <p:spPr>
          <a:xfrm>
            <a:off x="5261295" y="1125040"/>
            <a:ext cx="1669409" cy="369332"/>
          </a:xfrm>
          <a:prstGeom prst="rect">
            <a:avLst/>
          </a:prstGeom>
          <a:noFill/>
        </p:spPr>
        <p:txBody>
          <a:bodyPr wrap="square" rtlCol="0">
            <a:spAutoFit/>
          </a:bodyPr>
          <a:lstStyle/>
          <a:p>
            <a:pPr algn="ctr"/>
            <a:r>
              <a:rPr lang="en-GB" b="1" dirty="0"/>
              <a:t>Actions</a:t>
            </a:r>
            <a:endParaRPr lang="en-US" b="1" dirty="0"/>
          </a:p>
        </p:txBody>
      </p:sp>
      <p:sp>
        <p:nvSpPr>
          <p:cNvPr id="13" name="TextBox 12">
            <a:extLst>
              <a:ext uri="{FF2B5EF4-FFF2-40B4-BE49-F238E27FC236}">
                <a16:creationId xmlns:a16="http://schemas.microsoft.com/office/drawing/2014/main" id="{25E99E58-2187-40D9-B268-A466F187423B}"/>
              </a:ext>
            </a:extLst>
          </p:cNvPr>
          <p:cNvSpPr txBox="1"/>
          <p:nvPr/>
        </p:nvSpPr>
        <p:spPr>
          <a:xfrm>
            <a:off x="9208390" y="2677204"/>
            <a:ext cx="1669409" cy="369332"/>
          </a:xfrm>
          <a:prstGeom prst="rect">
            <a:avLst/>
          </a:prstGeom>
          <a:noFill/>
        </p:spPr>
        <p:txBody>
          <a:bodyPr wrap="square" rtlCol="0">
            <a:spAutoFit/>
          </a:bodyPr>
          <a:lstStyle/>
          <a:p>
            <a:pPr algn="ctr"/>
            <a:r>
              <a:rPr lang="en-GB" b="1" dirty="0"/>
              <a:t>Rewards</a:t>
            </a:r>
            <a:endParaRPr lang="en-US" b="1" dirty="0"/>
          </a:p>
        </p:txBody>
      </p:sp>
      <p:sp>
        <p:nvSpPr>
          <p:cNvPr id="14" name="Rectangle 13">
            <a:extLst>
              <a:ext uri="{FF2B5EF4-FFF2-40B4-BE49-F238E27FC236}">
                <a16:creationId xmlns:a16="http://schemas.microsoft.com/office/drawing/2014/main" id="{01D27BE2-F8A3-4BD8-B96A-90AD219E2A81}"/>
              </a:ext>
            </a:extLst>
          </p:cNvPr>
          <p:cNvSpPr/>
          <p:nvPr/>
        </p:nvSpPr>
        <p:spPr>
          <a:xfrm>
            <a:off x="10737908" y="83243"/>
            <a:ext cx="1119929" cy="10075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Episode</a:t>
            </a:r>
          </a:p>
          <a:p>
            <a:pPr algn="ctr"/>
            <a:r>
              <a:rPr lang="en-GB" dirty="0">
                <a:solidFill>
                  <a:schemeClr val="accent1"/>
                </a:solidFill>
              </a:rPr>
              <a:t>0</a:t>
            </a:r>
          </a:p>
        </p:txBody>
      </p:sp>
      <p:cxnSp>
        <p:nvCxnSpPr>
          <p:cNvPr id="16" name="Straight Connector 15">
            <a:extLst>
              <a:ext uri="{FF2B5EF4-FFF2-40B4-BE49-F238E27FC236}">
                <a16:creationId xmlns:a16="http://schemas.microsoft.com/office/drawing/2014/main" id="{60495686-5445-457C-83BB-37DE7B96EE59}"/>
              </a:ext>
            </a:extLst>
          </p:cNvPr>
          <p:cNvCxnSpPr>
            <a:cxnSpLocks/>
          </p:cNvCxnSpPr>
          <p:nvPr/>
        </p:nvCxnSpPr>
        <p:spPr>
          <a:xfrm>
            <a:off x="387509" y="2913643"/>
            <a:ext cx="34194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3D8DF1-DCDB-4297-9143-49FD9C95260E}"/>
              </a:ext>
            </a:extLst>
          </p:cNvPr>
          <p:cNvSpPr txBox="1"/>
          <p:nvPr/>
        </p:nvSpPr>
        <p:spPr>
          <a:xfrm>
            <a:off x="704771" y="1651272"/>
            <a:ext cx="400110" cy="1151847"/>
          </a:xfrm>
          <a:prstGeom prst="rect">
            <a:avLst/>
          </a:prstGeom>
          <a:noFill/>
        </p:spPr>
        <p:txBody>
          <a:bodyPr vert="vert270" wrap="square" rtlCol="0">
            <a:spAutoFit/>
          </a:bodyPr>
          <a:lstStyle/>
          <a:p>
            <a:r>
              <a:rPr lang="en-GB" sz="1400" dirty="0"/>
              <a:t>Pre-calculated</a:t>
            </a:r>
            <a:endParaRPr lang="en-US" sz="1400" dirty="0"/>
          </a:p>
        </p:txBody>
      </p:sp>
      <p:sp>
        <p:nvSpPr>
          <p:cNvPr id="20" name="TextBox 19">
            <a:extLst>
              <a:ext uri="{FF2B5EF4-FFF2-40B4-BE49-F238E27FC236}">
                <a16:creationId xmlns:a16="http://schemas.microsoft.com/office/drawing/2014/main" id="{4BD9856F-4791-439F-AB75-BC3E124867B9}"/>
              </a:ext>
            </a:extLst>
          </p:cNvPr>
          <p:cNvSpPr txBox="1"/>
          <p:nvPr/>
        </p:nvSpPr>
        <p:spPr>
          <a:xfrm>
            <a:off x="671118" y="4313971"/>
            <a:ext cx="461665" cy="513415"/>
          </a:xfrm>
          <a:prstGeom prst="rect">
            <a:avLst/>
          </a:prstGeom>
          <a:noFill/>
        </p:spPr>
        <p:txBody>
          <a:bodyPr vert="vert270" wrap="square" rtlCol="0">
            <a:spAutoFit/>
          </a:bodyPr>
          <a:lstStyle/>
          <a:p>
            <a:pPr algn="ctr"/>
            <a:r>
              <a:rPr lang="en-GB" dirty="0"/>
              <a:t>Live</a:t>
            </a:r>
            <a:endParaRPr lang="en-US" dirty="0"/>
          </a:p>
        </p:txBody>
      </p:sp>
      <p:sp>
        <p:nvSpPr>
          <p:cNvPr id="21" name="Oval 20">
            <a:extLst>
              <a:ext uri="{FF2B5EF4-FFF2-40B4-BE49-F238E27FC236}">
                <a16:creationId xmlns:a16="http://schemas.microsoft.com/office/drawing/2014/main" id="{85DBB501-983F-436E-8EBC-3617C9B734D8}"/>
              </a:ext>
            </a:extLst>
          </p:cNvPr>
          <p:cNvSpPr/>
          <p:nvPr/>
        </p:nvSpPr>
        <p:spPr>
          <a:xfrm rot="19857200">
            <a:off x="5090367" y="3386520"/>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21EBE5-506B-4EEC-8B07-E6041B8A6B6C}"/>
              </a:ext>
            </a:extLst>
          </p:cNvPr>
          <p:cNvSpPr/>
          <p:nvPr/>
        </p:nvSpPr>
        <p:spPr>
          <a:xfrm rot="20920809">
            <a:off x="5219486" y="3890029"/>
            <a:ext cx="1409079" cy="369332"/>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3454F0A-5F6E-479B-ACA0-5B577A7BAB1E}"/>
              </a:ext>
            </a:extLst>
          </p:cNvPr>
          <p:cNvSpPr/>
          <p:nvPr/>
        </p:nvSpPr>
        <p:spPr>
          <a:xfrm rot="695927">
            <a:off x="5219287" y="4421219"/>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F94B1DF-8B54-456B-992D-76E74723051E}"/>
              </a:ext>
            </a:extLst>
          </p:cNvPr>
          <p:cNvSpPr/>
          <p:nvPr/>
        </p:nvSpPr>
        <p:spPr>
          <a:xfrm rot="1792301">
            <a:off x="5093042" y="4897048"/>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DD162FA-14ED-4401-8B37-89F9424DEC8C}"/>
              </a:ext>
            </a:extLst>
          </p:cNvPr>
          <p:cNvSpPr/>
          <p:nvPr/>
        </p:nvSpPr>
        <p:spPr>
          <a:xfrm rot="18702268">
            <a:off x="4897593" y="2914792"/>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7CB50-8FCD-441E-A619-778555EE806F}"/>
              </a:ext>
            </a:extLst>
          </p:cNvPr>
          <p:cNvSpPr/>
          <p:nvPr/>
        </p:nvSpPr>
        <p:spPr>
          <a:xfrm>
            <a:off x="9617979" y="3114981"/>
            <a:ext cx="1119929" cy="10075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solidFill>
                  <a:srgbClr val="00B050"/>
                </a:solidFill>
              </a:rPr>
              <a:t>+1</a:t>
            </a:r>
            <a:endParaRPr lang="en-US" dirty="0">
              <a:solidFill>
                <a:srgbClr val="00B050"/>
              </a:solidFill>
            </a:endParaRPr>
          </a:p>
        </p:txBody>
      </p:sp>
      <p:cxnSp>
        <p:nvCxnSpPr>
          <p:cNvPr id="32" name="Straight Connector 31">
            <a:extLst>
              <a:ext uri="{FF2B5EF4-FFF2-40B4-BE49-F238E27FC236}">
                <a16:creationId xmlns:a16="http://schemas.microsoft.com/office/drawing/2014/main" id="{703CB399-224E-4EE2-B14D-52B0CA0A0ABE}"/>
              </a:ext>
            </a:extLst>
          </p:cNvPr>
          <p:cNvCxnSpPr/>
          <p:nvPr/>
        </p:nvCxnSpPr>
        <p:spPr>
          <a:xfrm>
            <a:off x="10077909" y="6126316"/>
            <a:ext cx="181202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A1968B-F6EE-4042-B35B-708307BFE512}"/>
              </a:ext>
            </a:extLst>
          </p:cNvPr>
          <p:cNvSpPr txBox="1"/>
          <p:nvPr/>
        </p:nvSpPr>
        <p:spPr>
          <a:xfrm>
            <a:off x="8908468" y="5941650"/>
            <a:ext cx="1086783" cy="369332"/>
          </a:xfrm>
          <a:prstGeom prst="rect">
            <a:avLst/>
          </a:prstGeom>
          <a:noFill/>
        </p:spPr>
        <p:txBody>
          <a:bodyPr wrap="square">
            <a:spAutoFit/>
          </a:bodyPr>
          <a:lstStyle/>
          <a:p>
            <a:r>
              <a:rPr lang="en-GB" b="1" dirty="0"/>
              <a:t>Reward =</a:t>
            </a:r>
            <a:endParaRPr lang="en-US" b="1" dirty="0"/>
          </a:p>
        </p:txBody>
      </p:sp>
      <p:pic>
        <p:nvPicPr>
          <p:cNvPr id="36" name="Graphic 35" descr="Envelope with solid fill">
            <a:extLst>
              <a:ext uri="{FF2B5EF4-FFF2-40B4-BE49-F238E27FC236}">
                <a16:creationId xmlns:a16="http://schemas.microsoft.com/office/drawing/2014/main" id="{D5C22748-6B2A-4C3D-8CE9-54D680424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5615" y="5578280"/>
            <a:ext cx="458353" cy="458353"/>
          </a:xfrm>
          <a:prstGeom prst="rect">
            <a:avLst/>
          </a:prstGeom>
        </p:spPr>
      </p:pic>
      <p:pic>
        <p:nvPicPr>
          <p:cNvPr id="37" name="Graphic 36" descr="Envelope with solid fill">
            <a:extLst>
              <a:ext uri="{FF2B5EF4-FFF2-40B4-BE49-F238E27FC236}">
                <a16:creationId xmlns:a16="http://schemas.microsoft.com/office/drawing/2014/main" id="{0C0391BF-7022-4ACD-8D3E-B6ED6FF88A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74780" y="5571789"/>
            <a:ext cx="458353" cy="458353"/>
          </a:xfrm>
          <a:prstGeom prst="rect">
            <a:avLst/>
          </a:prstGeom>
        </p:spPr>
      </p:pic>
      <p:pic>
        <p:nvPicPr>
          <p:cNvPr id="38" name="Graphic 37" descr="Envelope with solid fill">
            <a:extLst>
              <a:ext uri="{FF2B5EF4-FFF2-40B4-BE49-F238E27FC236}">
                <a16:creationId xmlns:a16="http://schemas.microsoft.com/office/drawing/2014/main" id="{AA68BA80-04C7-4721-BDD5-5BB219931E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3436" y="6145818"/>
            <a:ext cx="458353" cy="458353"/>
          </a:xfrm>
          <a:prstGeom prst="rect">
            <a:avLst/>
          </a:prstGeom>
        </p:spPr>
      </p:pic>
      <p:sp>
        <p:nvSpPr>
          <p:cNvPr id="39" name="TextBox 38">
            <a:extLst>
              <a:ext uri="{FF2B5EF4-FFF2-40B4-BE49-F238E27FC236}">
                <a16:creationId xmlns:a16="http://schemas.microsoft.com/office/drawing/2014/main" id="{B1DD20D0-9F1F-4A93-8239-04411B6A33FA}"/>
              </a:ext>
            </a:extLst>
          </p:cNvPr>
          <p:cNvSpPr txBox="1"/>
          <p:nvPr/>
        </p:nvSpPr>
        <p:spPr>
          <a:xfrm>
            <a:off x="10814239" y="5660810"/>
            <a:ext cx="458352" cy="369332"/>
          </a:xfrm>
          <a:prstGeom prst="rect">
            <a:avLst/>
          </a:prstGeom>
          <a:noFill/>
        </p:spPr>
        <p:txBody>
          <a:bodyPr wrap="square">
            <a:spAutoFit/>
          </a:bodyPr>
          <a:lstStyle/>
          <a:p>
            <a:r>
              <a:rPr lang="en-GB" dirty="0"/>
              <a:t>- 2</a:t>
            </a:r>
            <a:endParaRPr lang="en-US" dirty="0"/>
          </a:p>
        </p:txBody>
      </p:sp>
      <p:pic>
        <p:nvPicPr>
          <p:cNvPr id="41" name="Graphic 40" descr="Hourglass Finished with solid fill">
            <a:extLst>
              <a:ext uri="{FF2B5EF4-FFF2-40B4-BE49-F238E27FC236}">
                <a16:creationId xmlns:a16="http://schemas.microsoft.com/office/drawing/2014/main" id="{8006A861-64E3-45C9-80D3-EA56F29161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88762" y="6361042"/>
            <a:ext cx="311574" cy="311574"/>
          </a:xfrm>
          <a:prstGeom prst="rect">
            <a:avLst/>
          </a:prstGeom>
        </p:spPr>
      </p:pic>
      <p:pic>
        <p:nvPicPr>
          <p:cNvPr id="43" name="Graphic 42" descr="Arrow Down with solid fill">
            <a:extLst>
              <a:ext uri="{FF2B5EF4-FFF2-40B4-BE49-F238E27FC236}">
                <a16:creationId xmlns:a16="http://schemas.microsoft.com/office/drawing/2014/main" id="{473C2279-0E11-4A46-9709-4C339F89D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12428" y="5806930"/>
            <a:ext cx="274739" cy="274739"/>
          </a:xfrm>
          <a:prstGeom prst="rect">
            <a:avLst/>
          </a:prstGeom>
        </p:spPr>
      </p:pic>
      <p:pic>
        <p:nvPicPr>
          <p:cNvPr id="45" name="Graphic 44" descr="Chevron arrows with solid fill">
            <a:extLst>
              <a:ext uri="{FF2B5EF4-FFF2-40B4-BE49-F238E27FC236}">
                <a16:creationId xmlns:a16="http://schemas.microsoft.com/office/drawing/2014/main" id="{C023A117-AC46-45AD-B2D3-6E2F53BE41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8325" y="5800965"/>
            <a:ext cx="240344" cy="240344"/>
          </a:xfrm>
          <a:prstGeom prst="rect">
            <a:avLst/>
          </a:prstGeom>
        </p:spPr>
      </p:pic>
      <p:cxnSp>
        <p:nvCxnSpPr>
          <p:cNvPr id="50" name="Straight Connector 49">
            <a:extLst>
              <a:ext uri="{FF2B5EF4-FFF2-40B4-BE49-F238E27FC236}">
                <a16:creationId xmlns:a16="http://schemas.microsoft.com/office/drawing/2014/main" id="{47F4C7A3-D850-4F12-A4EE-CCA366A0FFF9}"/>
              </a:ext>
            </a:extLst>
          </p:cNvPr>
          <p:cNvCxnSpPr/>
          <p:nvPr/>
        </p:nvCxnSpPr>
        <p:spPr>
          <a:xfrm>
            <a:off x="4054641" y="1305960"/>
            <a:ext cx="0" cy="53490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8D2552A-B94F-4FB6-9BAA-2D5E05BFD3FA}"/>
              </a:ext>
            </a:extLst>
          </p:cNvPr>
          <p:cNvCxnSpPr/>
          <p:nvPr/>
        </p:nvCxnSpPr>
        <p:spPr>
          <a:xfrm>
            <a:off x="8384759" y="1255113"/>
            <a:ext cx="0" cy="53490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60F1ACE-8DB4-4C4D-A28F-9E79C5F54380}"/>
              </a:ext>
            </a:extLst>
          </p:cNvPr>
          <p:cNvSpPr txBox="1"/>
          <p:nvPr/>
        </p:nvSpPr>
        <p:spPr>
          <a:xfrm>
            <a:off x="1545071" y="3225562"/>
            <a:ext cx="1048641" cy="276999"/>
          </a:xfrm>
          <a:prstGeom prst="rect">
            <a:avLst/>
          </a:prstGeom>
          <a:noFill/>
        </p:spPr>
        <p:txBody>
          <a:bodyPr wrap="square" rtlCol="0">
            <a:spAutoFit/>
          </a:bodyPr>
          <a:lstStyle/>
          <a:p>
            <a:pPr algn="ctr"/>
            <a:r>
              <a:rPr lang="en-GB" sz="1200" dirty="0"/>
              <a:t>Throughput</a:t>
            </a:r>
            <a:endParaRPr lang="en-US" sz="1200" dirty="0"/>
          </a:p>
        </p:txBody>
      </p:sp>
      <p:pic>
        <p:nvPicPr>
          <p:cNvPr id="58" name="Graphic 57" descr="Gauge with solid fill">
            <a:extLst>
              <a:ext uri="{FF2B5EF4-FFF2-40B4-BE49-F238E27FC236}">
                <a16:creationId xmlns:a16="http://schemas.microsoft.com/office/drawing/2014/main" id="{9F608077-E94E-4AFB-B779-D05156F3C9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50171" y="2945416"/>
            <a:ext cx="418646" cy="418646"/>
          </a:xfrm>
          <a:prstGeom prst="rect">
            <a:avLst/>
          </a:prstGeom>
        </p:spPr>
      </p:pic>
      <p:sp>
        <p:nvSpPr>
          <p:cNvPr id="59" name="TextBox 58">
            <a:extLst>
              <a:ext uri="{FF2B5EF4-FFF2-40B4-BE49-F238E27FC236}">
                <a16:creationId xmlns:a16="http://schemas.microsoft.com/office/drawing/2014/main" id="{5F596EE6-66F6-4410-8ED9-8231770EAB5C}"/>
              </a:ext>
            </a:extLst>
          </p:cNvPr>
          <p:cNvSpPr txBox="1"/>
          <p:nvPr/>
        </p:nvSpPr>
        <p:spPr>
          <a:xfrm>
            <a:off x="1534036" y="4416717"/>
            <a:ext cx="1048641" cy="276999"/>
          </a:xfrm>
          <a:prstGeom prst="rect">
            <a:avLst/>
          </a:prstGeom>
          <a:noFill/>
        </p:spPr>
        <p:txBody>
          <a:bodyPr wrap="square" rtlCol="0">
            <a:spAutoFit/>
          </a:bodyPr>
          <a:lstStyle/>
          <a:p>
            <a:pPr algn="ctr"/>
            <a:r>
              <a:rPr lang="en-GB" sz="1200" dirty="0"/>
              <a:t>Selected UE</a:t>
            </a:r>
            <a:endParaRPr lang="en-US" sz="1200" dirty="0"/>
          </a:p>
        </p:txBody>
      </p:sp>
      <p:grpSp>
        <p:nvGrpSpPr>
          <p:cNvPr id="64" name="Group 63">
            <a:extLst>
              <a:ext uri="{FF2B5EF4-FFF2-40B4-BE49-F238E27FC236}">
                <a16:creationId xmlns:a16="http://schemas.microsoft.com/office/drawing/2014/main" id="{471B2B0F-3C4D-422A-9229-DC742A44B8B4}"/>
              </a:ext>
            </a:extLst>
          </p:cNvPr>
          <p:cNvGrpSpPr/>
          <p:nvPr/>
        </p:nvGrpSpPr>
        <p:grpSpPr>
          <a:xfrm>
            <a:off x="1894883" y="4165363"/>
            <a:ext cx="326946" cy="335103"/>
            <a:chOff x="2801285" y="3834768"/>
            <a:chExt cx="522891" cy="522891"/>
          </a:xfrm>
        </p:grpSpPr>
        <p:pic>
          <p:nvPicPr>
            <p:cNvPr id="61" name="Graphic 60" descr="Smart Phone with solid fill">
              <a:extLst>
                <a:ext uri="{FF2B5EF4-FFF2-40B4-BE49-F238E27FC236}">
                  <a16:creationId xmlns:a16="http://schemas.microsoft.com/office/drawing/2014/main" id="{515F200C-0D20-4254-9318-254366E5E7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1285" y="3834768"/>
              <a:ext cx="522891" cy="522891"/>
            </a:xfrm>
            <a:prstGeom prst="rect">
              <a:avLst/>
            </a:prstGeom>
          </p:spPr>
        </p:pic>
        <p:pic>
          <p:nvPicPr>
            <p:cNvPr id="63" name="Graphic 62" descr="Checkmark with solid fill">
              <a:extLst>
                <a:ext uri="{FF2B5EF4-FFF2-40B4-BE49-F238E27FC236}">
                  <a16:creationId xmlns:a16="http://schemas.microsoft.com/office/drawing/2014/main" id="{4215EBFC-3CC5-4D80-BB3E-477408CBCB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86211" y="4019731"/>
              <a:ext cx="148691" cy="148691"/>
            </a:xfrm>
            <a:prstGeom prst="rect">
              <a:avLst/>
            </a:prstGeom>
          </p:spPr>
        </p:pic>
      </p:grpSp>
      <p:cxnSp>
        <p:nvCxnSpPr>
          <p:cNvPr id="65" name="Straight Connector 64">
            <a:extLst>
              <a:ext uri="{FF2B5EF4-FFF2-40B4-BE49-F238E27FC236}">
                <a16:creationId xmlns:a16="http://schemas.microsoft.com/office/drawing/2014/main" id="{F9A44ABC-9090-49BC-B3CD-42F3E132CC77}"/>
              </a:ext>
            </a:extLst>
          </p:cNvPr>
          <p:cNvCxnSpPr>
            <a:cxnSpLocks/>
          </p:cNvCxnSpPr>
          <p:nvPr/>
        </p:nvCxnSpPr>
        <p:spPr>
          <a:xfrm>
            <a:off x="1577130" y="2409219"/>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BFF04A9-F330-4708-AB6A-69C9B2240EF7}"/>
              </a:ext>
            </a:extLst>
          </p:cNvPr>
          <p:cNvCxnSpPr>
            <a:cxnSpLocks/>
          </p:cNvCxnSpPr>
          <p:nvPr/>
        </p:nvCxnSpPr>
        <p:spPr>
          <a:xfrm>
            <a:off x="1577130" y="3502561"/>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7FFF727-7A1C-45CF-8EAA-A4911E82436E}"/>
              </a:ext>
            </a:extLst>
          </p:cNvPr>
          <p:cNvCxnSpPr>
            <a:cxnSpLocks/>
          </p:cNvCxnSpPr>
          <p:nvPr/>
        </p:nvCxnSpPr>
        <p:spPr>
          <a:xfrm>
            <a:off x="1577130" y="4668217"/>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274371-6133-4DCC-BF42-E671E5B689E2}"/>
              </a:ext>
            </a:extLst>
          </p:cNvPr>
          <p:cNvCxnSpPr>
            <a:cxnSpLocks/>
          </p:cNvCxnSpPr>
          <p:nvPr/>
        </p:nvCxnSpPr>
        <p:spPr>
          <a:xfrm>
            <a:off x="1577130" y="6274044"/>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6251441-E83E-48BE-AB87-ADB4E8ECDFCA}"/>
              </a:ext>
            </a:extLst>
          </p:cNvPr>
          <p:cNvSpPr txBox="1"/>
          <p:nvPr/>
        </p:nvSpPr>
        <p:spPr>
          <a:xfrm>
            <a:off x="1535720" y="6007499"/>
            <a:ext cx="1048641" cy="276999"/>
          </a:xfrm>
          <a:prstGeom prst="rect">
            <a:avLst/>
          </a:prstGeom>
          <a:noFill/>
        </p:spPr>
        <p:txBody>
          <a:bodyPr wrap="square" rtlCol="0">
            <a:spAutoFit/>
          </a:bodyPr>
          <a:lstStyle/>
          <a:p>
            <a:pPr algn="ctr"/>
            <a:r>
              <a:rPr lang="en-GB" sz="1200" dirty="0"/>
              <a:t>Sent packets</a:t>
            </a:r>
            <a:endParaRPr lang="en-US" sz="1200" dirty="0"/>
          </a:p>
        </p:txBody>
      </p:sp>
      <p:grpSp>
        <p:nvGrpSpPr>
          <p:cNvPr id="77" name="Group 76">
            <a:extLst>
              <a:ext uri="{FF2B5EF4-FFF2-40B4-BE49-F238E27FC236}">
                <a16:creationId xmlns:a16="http://schemas.microsoft.com/office/drawing/2014/main" id="{14B1ABB0-3211-499E-A7D4-E06DB0DCD172}"/>
              </a:ext>
            </a:extLst>
          </p:cNvPr>
          <p:cNvGrpSpPr/>
          <p:nvPr/>
        </p:nvGrpSpPr>
        <p:grpSpPr>
          <a:xfrm>
            <a:off x="1842999" y="5766510"/>
            <a:ext cx="452783" cy="332080"/>
            <a:chOff x="2643379" y="5246199"/>
            <a:chExt cx="673054" cy="463029"/>
          </a:xfrm>
        </p:grpSpPr>
        <p:pic>
          <p:nvPicPr>
            <p:cNvPr id="75" name="Graphic 74" descr="Envelope with solid fill">
              <a:extLst>
                <a:ext uri="{FF2B5EF4-FFF2-40B4-BE49-F238E27FC236}">
                  <a16:creationId xmlns:a16="http://schemas.microsoft.com/office/drawing/2014/main" id="{7E104BC1-9DDA-441B-970D-A8D2D2DC72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3379" y="5246199"/>
              <a:ext cx="458353" cy="458353"/>
            </a:xfrm>
            <a:prstGeom prst="rect">
              <a:avLst/>
            </a:prstGeom>
          </p:spPr>
        </p:pic>
        <p:pic>
          <p:nvPicPr>
            <p:cNvPr id="76" name="Graphic 75" descr="Chevron arrows with solid fill">
              <a:extLst>
                <a:ext uri="{FF2B5EF4-FFF2-40B4-BE49-F238E27FC236}">
                  <a16:creationId xmlns:a16="http://schemas.microsoft.com/office/drawing/2014/main" id="{2F45DBAE-23E5-4AFF-9D4A-456E2C532C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76089" y="5468884"/>
              <a:ext cx="240344" cy="240344"/>
            </a:xfrm>
            <a:prstGeom prst="rect">
              <a:avLst/>
            </a:prstGeom>
          </p:spPr>
        </p:pic>
      </p:grpSp>
      <p:grpSp>
        <p:nvGrpSpPr>
          <p:cNvPr id="81" name="Group 80">
            <a:extLst>
              <a:ext uri="{FF2B5EF4-FFF2-40B4-BE49-F238E27FC236}">
                <a16:creationId xmlns:a16="http://schemas.microsoft.com/office/drawing/2014/main" id="{E42C962C-4584-4BD3-877D-F49BD0040621}"/>
              </a:ext>
            </a:extLst>
          </p:cNvPr>
          <p:cNvGrpSpPr/>
          <p:nvPr/>
        </p:nvGrpSpPr>
        <p:grpSpPr>
          <a:xfrm>
            <a:off x="6669258" y="1809248"/>
            <a:ext cx="522891" cy="733708"/>
            <a:chOff x="6669258" y="1809248"/>
            <a:chExt cx="522891" cy="733708"/>
          </a:xfrm>
        </p:grpSpPr>
        <p:pic>
          <p:nvPicPr>
            <p:cNvPr id="27" name="Graphic 26" descr="Smart Phone with solid fill">
              <a:extLst>
                <a:ext uri="{FF2B5EF4-FFF2-40B4-BE49-F238E27FC236}">
                  <a16:creationId xmlns:a16="http://schemas.microsoft.com/office/drawing/2014/main" id="{EB7D5BE1-D933-49A0-81FB-E98A39CA45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69258" y="1809248"/>
              <a:ext cx="522891" cy="522891"/>
            </a:xfrm>
            <a:prstGeom prst="rect">
              <a:avLst/>
            </a:prstGeom>
          </p:spPr>
        </p:pic>
        <p:sp>
          <p:nvSpPr>
            <p:cNvPr id="78" name="TextBox 77">
              <a:extLst>
                <a:ext uri="{FF2B5EF4-FFF2-40B4-BE49-F238E27FC236}">
                  <a16:creationId xmlns:a16="http://schemas.microsoft.com/office/drawing/2014/main" id="{097F0740-30F6-4C56-87E3-E4F6C98F55F2}"/>
                </a:ext>
              </a:extLst>
            </p:cNvPr>
            <p:cNvSpPr txBox="1"/>
            <p:nvPr/>
          </p:nvSpPr>
          <p:spPr>
            <a:xfrm>
              <a:off x="6695472" y="2265957"/>
              <a:ext cx="478526" cy="276999"/>
            </a:xfrm>
            <a:prstGeom prst="rect">
              <a:avLst/>
            </a:prstGeom>
            <a:noFill/>
          </p:spPr>
          <p:txBody>
            <a:bodyPr wrap="square" rtlCol="0">
              <a:spAutoFit/>
            </a:bodyPr>
            <a:lstStyle/>
            <a:p>
              <a:pPr algn="ctr"/>
              <a:r>
                <a:rPr lang="en-GB" sz="1200" dirty="0"/>
                <a:t>UE1</a:t>
              </a:r>
              <a:endParaRPr lang="en-US" sz="1200" dirty="0"/>
            </a:p>
          </p:txBody>
        </p:sp>
      </p:grpSp>
      <p:grpSp>
        <p:nvGrpSpPr>
          <p:cNvPr id="82" name="Group 81">
            <a:extLst>
              <a:ext uri="{FF2B5EF4-FFF2-40B4-BE49-F238E27FC236}">
                <a16:creationId xmlns:a16="http://schemas.microsoft.com/office/drawing/2014/main" id="{1DA8204D-3246-47C9-AC9E-CD440569491B}"/>
              </a:ext>
            </a:extLst>
          </p:cNvPr>
          <p:cNvGrpSpPr/>
          <p:nvPr/>
        </p:nvGrpSpPr>
        <p:grpSpPr>
          <a:xfrm>
            <a:off x="7350206" y="3571186"/>
            <a:ext cx="522891" cy="750847"/>
            <a:chOff x="7350206" y="3571186"/>
            <a:chExt cx="522891" cy="750847"/>
          </a:xfrm>
        </p:grpSpPr>
        <p:pic>
          <p:nvPicPr>
            <p:cNvPr id="28" name="Graphic 27" descr="Smart Phone with solid fill">
              <a:extLst>
                <a:ext uri="{FF2B5EF4-FFF2-40B4-BE49-F238E27FC236}">
                  <a16:creationId xmlns:a16="http://schemas.microsoft.com/office/drawing/2014/main" id="{4B88520E-EA12-41E7-9C87-CBA9BAB46E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50206" y="3571186"/>
              <a:ext cx="522891" cy="522891"/>
            </a:xfrm>
            <a:prstGeom prst="rect">
              <a:avLst/>
            </a:prstGeom>
          </p:spPr>
        </p:pic>
        <p:sp>
          <p:nvSpPr>
            <p:cNvPr id="79" name="TextBox 78">
              <a:extLst>
                <a:ext uri="{FF2B5EF4-FFF2-40B4-BE49-F238E27FC236}">
                  <a16:creationId xmlns:a16="http://schemas.microsoft.com/office/drawing/2014/main" id="{D2FE2BC3-917E-4E75-AA69-FA9DB0DB2B56}"/>
                </a:ext>
              </a:extLst>
            </p:cNvPr>
            <p:cNvSpPr txBox="1"/>
            <p:nvPr/>
          </p:nvSpPr>
          <p:spPr>
            <a:xfrm>
              <a:off x="7382525" y="4045034"/>
              <a:ext cx="478526" cy="276999"/>
            </a:xfrm>
            <a:prstGeom prst="rect">
              <a:avLst/>
            </a:prstGeom>
            <a:noFill/>
          </p:spPr>
          <p:txBody>
            <a:bodyPr wrap="square" rtlCol="0">
              <a:spAutoFit/>
            </a:bodyPr>
            <a:lstStyle/>
            <a:p>
              <a:pPr algn="ctr"/>
              <a:r>
                <a:rPr lang="en-GB" sz="1200" dirty="0">
                  <a:solidFill>
                    <a:schemeClr val="accent6"/>
                  </a:solidFill>
                </a:rPr>
                <a:t>UE2</a:t>
              </a:r>
              <a:endParaRPr lang="en-US" sz="1200" dirty="0">
                <a:solidFill>
                  <a:schemeClr val="accent6"/>
                </a:solidFill>
              </a:endParaRPr>
            </a:p>
          </p:txBody>
        </p:sp>
      </p:grpSp>
      <p:grpSp>
        <p:nvGrpSpPr>
          <p:cNvPr id="83" name="Group 82">
            <a:extLst>
              <a:ext uri="{FF2B5EF4-FFF2-40B4-BE49-F238E27FC236}">
                <a16:creationId xmlns:a16="http://schemas.microsoft.com/office/drawing/2014/main" id="{9C7754F6-2686-4B91-B0A7-96EC73A47111}"/>
              </a:ext>
            </a:extLst>
          </p:cNvPr>
          <p:cNvGrpSpPr/>
          <p:nvPr/>
        </p:nvGrpSpPr>
        <p:grpSpPr>
          <a:xfrm>
            <a:off x="6651107" y="5751153"/>
            <a:ext cx="522891" cy="748388"/>
            <a:chOff x="6651107" y="5751153"/>
            <a:chExt cx="522891" cy="748388"/>
          </a:xfrm>
        </p:grpSpPr>
        <p:pic>
          <p:nvPicPr>
            <p:cNvPr id="29" name="Graphic 28" descr="Smart Phone with solid fill">
              <a:extLst>
                <a:ext uri="{FF2B5EF4-FFF2-40B4-BE49-F238E27FC236}">
                  <a16:creationId xmlns:a16="http://schemas.microsoft.com/office/drawing/2014/main" id="{B9A17751-76EA-4634-B096-6DC630A866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1107" y="5751153"/>
              <a:ext cx="522891" cy="522891"/>
            </a:xfrm>
            <a:prstGeom prst="rect">
              <a:avLst/>
            </a:prstGeom>
          </p:spPr>
        </p:pic>
        <p:sp>
          <p:nvSpPr>
            <p:cNvPr id="80" name="TextBox 79">
              <a:extLst>
                <a:ext uri="{FF2B5EF4-FFF2-40B4-BE49-F238E27FC236}">
                  <a16:creationId xmlns:a16="http://schemas.microsoft.com/office/drawing/2014/main" id="{27E03668-0866-4042-830A-A0AE6C24146A}"/>
                </a:ext>
              </a:extLst>
            </p:cNvPr>
            <p:cNvSpPr txBox="1"/>
            <p:nvPr/>
          </p:nvSpPr>
          <p:spPr>
            <a:xfrm>
              <a:off x="6673014" y="6222542"/>
              <a:ext cx="478526" cy="276999"/>
            </a:xfrm>
            <a:prstGeom prst="rect">
              <a:avLst/>
            </a:prstGeom>
            <a:noFill/>
          </p:spPr>
          <p:txBody>
            <a:bodyPr wrap="square" rtlCol="0">
              <a:spAutoFit/>
            </a:bodyPr>
            <a:lstStyle/>
            <a:p>
              <a:pPr algn="ctr"/>
              <a:r>
                <a:rPr lang="en-GB" sz="1200" dirty="0"/>
                <a:t>UE3</a:t>
              </a:r>
              <a:endParaRPr lang="en-US" sz="1200" dirty="0"/>
            </a:p>
          </p:txBody>
        </p:sp>
      </p:grpSp>
      <p:cxnSp>
        <p:nvCxnSpPr>
          <p:cNvPr id="85" name="Straight Connector 84">
            <a:extLst>
              <a:ext uri="{FF2B5EF4-FFF2-40B4-BE49-F238E27FC236}">
                <a16:creationId xmlns:a16="http://schemas.microsoft.com/office/drawing/2014/main" id="{492D0659-B840-4BD3-9B63-5BD05420C677}"/>
              </a:ext>
            </a:extLst>
          </p:cNvPr>
          <p:cNvCxnSpPr>
            <a:cxnSpLocks/>
          </p:cNvCxnSpPr>
          <p:nvPr/>
        </p:nvCxnSpPr>
        <p:spPr>
          <a:xfrm>
            <a:off x="1647825" y="2581056"/>
            <a:ext cx="828675"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EAEB9E1-97AE-4CE9-ABDC-850D5CAE6286}"/>
              </a:ext>
            </a:extLst>
          </p:cNvPr>
          <p:cNvSpPr txBox="1"/>
          <p:nvPr/>
        </p:nvSpPr>
        <p:spPr>
          <a:xfrm>
            <a:off x="1683012" y="2379771"/>
            <a:ext cx="238118" cy="263098"/>
          </a:xfrm>
          <a:prstGeom prst="rect">
            <a:avLst/>
          </a:prstGeom>
          <a:noFill/>
        </p:spPr>
        <p:txBody>
          <a:bodyPr wrap="square" rtlCol="0">
            <a:spAutoFit/>
          </a:bodyPr>
          <a:lstStyle/>
          <a:p>
            <a:r>
              <a:rPr lang="en-GB" sz="1050" dirty="0"/>
              <a:t>X</a:t>
            </a:r>
          </a:p>
        </p:txBody>
      </p:sp>
      <p:sp>
        <p:nvSpPr>
          <p:cNvPr id="90" name="TextBox 89">
            <a:extLst>
              <a:ext uri="{FF2B5EF4-FFF2-40B4-BE49-F238E27FC236}">
                <a16:creationId xmlns:a16="http://schemas.microsoft.com/office/drawing/2014/main" id="{C92E4C44-EF8A-437F-B76E-428F67DFC35C}"/>
              </a:ext>
            </a:extLst>
          </p:cNvPr>
          <p:cNvSpPr txBox="1"/>
          <p:nvPr/>
        </p:nvSpPr>
        <p:spPr>
          <a:xfrm>
            <a:off x="1931065" y="2375250"/>
            <a:ext cx="238118" cy="263098"/>
          </a:xfrm>
          <a:prstGeom prst="rect">
            <a:avLst/>
          </a:prstGeom>
          <a:noFill/>
        </p:spPr>
        <p:txBody>
          <a:bodyPr wrap="square" rtlCol="0">
            <a:spAutoFit/>
          </a:bodyPr>
          <a:lstStyle/>
          <a:p>
            <a:r>
              <a:rPr lang="en-GB" sz="1050" dirty="0"/>
              <a:t>Y</a:t>
            </a:r>
          </a:p>
        </p:txBody>
      </p:sp>
      <p:sp>
        <p:nvSpPr>
          <p:cNvPr id="91" name="TextBox 90">
            <a:extLst>
              <a:ext uri="{FF2B5EF4-FFF2-40B4-BE49-F238E27FC236}">
                <a16:creationId xmlns:a16="http://schemas.microsoft.com/office/drawing/2014/main" id="{50FB4920-9328-42F0-90AB-2C76848E9E0F}"/>
              </a:ext>
            </a:extLst>
          </p:cNvPr>
          <p:cNvSpPr txBox="1"/>
          <p:nvPr/>
        </p:nvSpPr>
        <p:spPr>
          <a:xfrm>
            <a:off x="2183836" y="2374780"/>
            <a:ext cx="238118" cy="263098"/>
          </a:xfrm>
          <a:prstGeom prst="rect">
            <a:avLst/>
          </a:prstGeom>
          <a:noFill/>
        </p:spPr>
        <p:txBody>
          <a:bodyPr wrap="square" rtlCol="0">
            <a:spAutoFit/>
          </a:bodyPr>
          <a:lstStyle/>
          <a:p>
            <a:r>
              <a:rPr lang="en-GB" sz="1050" dirty="0"/>
              <a:t>Z</a:t>
            </a:r>
          </a:p>
        </p:txBody>
      </p:sp>
      <p:sp>
        <p:nvSpPr>
          <p:cNvPr id="97" name="TextBox 96">
            <a:extLst>
              <a:ext uri="{FF2B5EF4-FFF2-40B4-BE49-F238E27FC236}">
                <a16:creationId xmlns:a16="http://schemas.microsoft.com/office/drawing/2014/main" id="{B4D98185-3BFC-4857-9ECE-FAC35291A593}"/>
              </a:ext>
            </a:extLst>
          </p:cNvPr>
          <p:cNvSpPr txBox="1"/>
          <p:nvPr/>
        </p:nvSpPr>
        <p:spPr>
          <a:xfrm>
            <a:off x="1858622" y="4570678"/>
            <a:ext cx="410521" cy="584775"/>
          </a:xfrm>
          <a:prstGeom prst="rect">
            <a:avLst/>
          </a:prstGeom>
          <a:noFill/>
        </p:spPr>
        <p:txBody>
          <a:bodyPr wrap="square" rtlCol="0">
            <a:spAutoFit/>
          </a:bodyPr>
          <a:lstStyle/>
          <a:p>
            <a:pPr algn="ctr"/>
            <a:r>
              <a:rPr lang="en-GB" sz="3200" dirty="0">
                <a:solidFill>
                  <a:schemeClr val="accent4">
                    <a:lumMod val="75000"/>
                  </a:schemeClr>
                </a:solidFill>
              </a:rPr>
              <a:t>-</a:t>
            </a:r>
          </a:p>
        </p:txBody>
      </p:sp>
      <p:pic>
        <p:nvPicPr>
          <p:cNvPr id="99" name="Graphic 98" descr="Marker with solid fill">
            <a:extLst>
              <a:ext uri="{FF2B5EF4-FFF2-40B4-BE49-F238E27FC236}">
                <a16:creationId xmlns:a16="http://schemas.microsoft.com/office/drawing/2014/main" id="{B35104E1-E6DB-4134-8213-692065361F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94883" y="1803067"/>
            <a:ext cx="338279" cy="338279"/>
          </a:xfrm>
          <a:prstGeom prst="rect">
            <a:avLst/>
          </a:prstGeom>
        </p:spPr>
      </p:pic>
      <p:sp>
        <p:nvSpPr>
          <p:cNvPr id="100" name="TextBox 99">
            <a:extLst>
              <a:ext uri="{FF2B5EF4-FFF2-40B4-BE49-F238E27FC236}">
                <a16:creationId xmlns:a16="http://schemas.microsoft.com/office/drawing/2014/main" id="{86A15F72-A25B-490B-ACF2-F8E6927ACA8E}"/>
              </a:ext>
            </a:extLst>
          </p:cNvPr>
          <p:cNvSpPr txBox="1"/>
          <p:nvPr/>
        </p:nvSpPr>
        <p:spPr>
          <a:xfrm>
            <a:off x="1524704" y="2019447"/>
            <a:ext cx="1078359" cy="415498"/>
          </a:xfrm>
          <a:prstGeom prst="rect">
            <a:avLst/>
          </a:prstGeom>
          <a:noFill/>
        </p:spPr>
        <p:txBody>
          <a:bodyPr wrap="square" rtlCol="0">
            <a:spAutoFit/>
          </a:bodyPr>
          <a:lstStyle/>
          <a:p>
            <a:pPr algn="ctr"/>
            <a:r>
              <a:rPr lang="en-GB" sz="1050" dirty="0"/>
              <a:t>Selected UE position</a:t>
            </a:r>
            <a:endParaRPr lang="en-US" sz="1050" dirty="0"/>
          </a:p>
        </p:txBody>
      </p:sp>
      <p:sp>
        <p:nvSpPr>
          <p:cNvPr id="72" name="TextBox 71">
            <a:extLst>
              <a:ext uri="{FF2B5EF4-FFF2-40B4-BE49-F238E27FC236}">
                <a16:creationId xmlns:a16="http://schemas.microsoft.com/office/drawing/2014/main" id="{92702E6B-4857-4A74-B20A-B7A0B39A198F}"/>
              </a:ext>
            </a:extLst>
          </p:cNvPr>
          <p:cNvSpPr txBox="1"/>
          <p:nvPr/>
        </p:nvSpPr>
        <p:spPr>
          <a:xfrm>
            <a:off x="1842999" y="3390729"/>
            <a:ext cx="410521" cy="584775"/>
          </a:xfrm>
          <a:prstGeom prst="rect">
            <a:avLst/>
          </a:prstGeom>
          <a:noFill/>
        </p:spPr>
        <p:txBody>
          <a:bodyPr wrap="square" rtlCol="0">
            <a:spAutoFit/>
          </a:bodyPr>
          <a:lstStyle/>
          <a:p>
            <a:pPr algn="ctr"/>
            <a:r>
              <a:rPr lang="en-GB" sz="3200" dirty="0">
                <a:solidFill>
                  <a:schemeClr val="accent4">
                    <a:lumMod val="75000"/>
                  </a:schemeClr>
                </a:solidFill>
              </a:rPr>
              <a:t>-</a:t>
            </a:r>
          </a:p>
        </p:txBody>
      </p:sp>
      <p:sp>
        <p:nvSpPr>
          <p:cNvPr id="73" name="TextBox 72">
            <a:extLst>
              <a:ext uri="{FF2B5EF4-FFF2-40B4-BE49-F238E27FC236}">
                <a16:creationId xmlns:a16="http://schemas.microsoft.com/office/drawing/2014/main" id="{FED953F4-D8E8-4853-9988-3F63C9011D13}"/>
              </a:ext>
            </a:extLst>
          </p:cNvPr>
          <p:cNvSpPr txBox="1"/>
          <p:nvPr/>
        </p:nvSpPr>
        <p:spPr>
          <a:xfrm>
            <a:off x="1826543" y="6159038"/>
            <a:ext cx="410521" cy="584775"/>
          </a:xfrm>
          <a:prstGeom prst="rect">
            <a:avLst/>
          </a:prstGeom>
          <a:noFill/>
        </p:spPr>
        <p:txBody>
          <a:bodyPr wrap="square" rtlCol="0">
            <a:spAutoFit/>
          </a:bodyPr>
          <a:lstStyle/>
          <a:p>
            <a:pPr algn="ctr"/>
            <a:r>
              <a:rPr lang="en-GB" sz="3200" dirty="0">
                <a:solidFill>
                  <a:schemeClr val="accent4">
                    <a:lumMod val="75000"/>
                  </a:schemeClr>
                </a:solidFill>
              </a:rPr>
              <a:t>-</a:t>
            </a:r>
          </a:p>
        </p:txBody>
      </p:sp>
      <p:sp>
        <p:nvSpPr>
          <p:cNvPr id="74" name="TextBox 73">
            <a:extLst>
              <a:ext uri="{FF2B5EF4-FFF2-40B4-BE49-F238E27FC236}">
                <a16:creationId xmlns:a16="http://schemas.microsoft.com/office/drawing/2014/main" id="{AC538B1B-1FE2-4500-BCEA-01756AC81AC3}"/>
              </a:ext>
            </a:extLst>
          </p:cNvPr>
          <p:cNvSpPr txBox="1"/>
          <p:nvPr/>
        </p:nvSpPr>
        <p:spPr>
          <a:xfrm>
            <a:off x="1232499" y="2372215"/>
            <a:ext cx="1662766" cy="584775"/>
          </a:xfrm>
          <a:prstGeom prst="rect">
            <a:avLst/>
          </a:prstGeom>
          <a:noFill/>
        </p:spPr>
        <p:txBody>
          <a:bodyPr wrap="square" rtlCol="0">
            <a:spAutoFit/>
          </a:bodyPr>
          <a:lstStyle/>
          <a:p>
            <a:pPr algn="ctr"/>
            <a:r>
              <a:rPr lang="en-GB" sz="3200" dirty="0">
                <a:solidFill>
                  <a:schemeClr val="accent4">
                    <a:lumMod val="75000"/>
                  </a:schemeClr>
                </a:solidFill>
              </a:rPr>
              <a:t>- - -</a:t>
            </a:r>
          </a:p>
        </p:txBody>
      </p:sp>
      <p:pic>
        <p:nvPicPr>
          <p:cNvPr id="15" name="Graphic 14" descr="Document with solid fill">
            <a:extLst>
              <a:ext uri="{FF2B5EF4-FFF2-40B4-BE49-F238E27FC236}">
                <a16:creationId xmlns:a16="http://schemas.microsoft.com/office/drawing/2014/main" id="{B35C6448-888B-4A49-AF28-9C5EA1ED319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654613" y="1120763"/>
            <a:ext cx="386750" cy="386750"/>
          </a:xfrm>
          <a:prstGeom prst="rect">
            <a:avLst/>
          </a:prstGeom>
        </p:spPr>
      </p:pic>
      <p:pic>
        <p:nvPicPr>
          <p:cNvPr id="31" name="Graphic 30" descr="Clipboard Partially Checked with solid fill">
            <a:extLst>
              <a:ext uri="{FF2B5EF4-FFF2-40B4-BE49-F238E27FC236}">
                <a16:creationId xmlns:a16="http://schemas.microsoft.com/office/drawing/2014/main" id="{D9E33425-95B6-4FAF-ACCB-F5CB82184CC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66441" y="1109973"/>
            <a:ext cx="369332" cy="369332"/>
          </a:xfrm>
          <a:prstGeom prst="rect">
            <a:avLst/>
          </a:prstGeom>
        </p:spPr>
      </p:pic>
      <p:pic>
        <p:nvPicPr>
          <p:cNvPr id="35" name="Graphic 34" descr="Trophy with solid fill">
            <a:extLst>
              <a:ext uri="{FF2B5EF4-FFF2-40B4-BE49-F238E27FC236}">
                <a16:creationId xmlns:a16="http://schemas.microsoft.com/office/drawing/2014/main" id="{0AC63CDC-9ED0-477B-84FB-6E20E21C5FA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445762" y="2638285"/>
            <a:ext cx="415259" cy="415259"/>
          </a:xfrm>
          <a:prstGeom prst="rect">
            <a:avLst/>
          </a:prstGeom>
        </p:spPr>
      </p:pic>
    </p:spTree>
    <p:extLst>
      <p:ext uri="{BB962C8B-B14F-4D97-AF65-F5344CB8AC3E}">
        <p14:creationId xmlns:p14="http://schemas.microsoft.com/office/powerpoint/2010/main" val="402466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AE0A6E6-6DF1-4C45-803D-C83E243F3914}"/>
              </a:ext>
            </a:extLst>
          </p:cNvPr>
          <p:cNvSpPr/>
          <p:nvPr/>
        </p:nvSpPr>
        <p:spPr>
          <a:xfrm>
            <a:off x="8957225" y="5571789"/>
            <a:ext cx="3010306" cy="11562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75D64F8-96ED-4103-A7E5-71F66D7E5433}"/>
              </a:ext>
            </a:extLst>
          </p:cNvPr>
          <p:cNvSpPr>
            <a:spLocks noGrp="1"/>
          </p:cNvSpPr>
          <p:nvPr>
            <p:ph type="title"/>
          </p:nvPr>
        </p:nvSpPr>
        <p:spPr>
          <a:xfrm>
            <a:off x="536896" y="0"/>
            <a:ext cx="10515600" cy="1325563"/>
          </a:xfrm>
        </p:spPr>
        <p:txBody>
          <a:bodyPr>
            <a:normAutofit/>
          </a:bodyPr>
          <a:lstStyle/>
          <a:p>
            <a:r>
              <a:rPr lang="en-GB" dirty="0"/>
              <a:t>Simulation Environment</a:t>
            </a:r>
            <a:endParaRPr lang="en-US" dirty="0"/>
          </a:p>
        </p:txBody>
      </p:sp>
      <p:sp>
        <p:nvSpPr>
          <p:cNvPr id="4" name="Oval 3">
            <a:extLst>
              <a:ext uri="{FF2B5EF4-FFF2-40B4-BE49-F238E27FC236}">
                <a16:creationId xmlns:a16="http://schemas.microsoft.com/office/drawing/2014/main" id="{DFD7626F-9670-40C0-BD96-DF7EF41BAC79}"/>
              </a:ext>
            </a:extLst>
          </p:cNvPr>
          <p:cNvSpPr/>
          <p:nvPr/>
        </p:nvSpPr>
        <p:spPr>
          <a:xfrm>
            <a:off x="1577130" y="1824605"/>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94EE64B-62A2-4AFD-B3FB-5EC917A0A8E1}"/>
              </a:ext>
            </a:extLst>
          </p:cNvPr>
          <p:cNvSpPr/>
          <p:nvPr/>
        </p:nvSpPr>
        <p:spPr>
          <a:xfrm>
            <a:off x="1577130" y="2973590"/>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3F6556D-46D2-4B26-BFAA-9474CFF8953C}"/>
              </a:ext>
            </a:extLst>
          </p:cNvPr>
          <p:cNvSpPr/>
          <p:nvPr/>
        </p:nvSpPr>
        <p:spPr>
          <a:xfrm>
            <a:off x="1577130" y="4122575"/>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D1D1E5D-5DCD-40E3-840A-7EA1B32DA1AF}"/>
              </a:ext>
            </a:extLst>
          </p:cNvPr>
          <p:cNvSpPr/>
          <p:nvPr/>
        </p:nvSpPr>
        <p:spPr>
          <a:xfrm>
            <a:off x="1577130" y="5766510"/>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D3DB64-95F2-4C36-87CB-C3423B683BBF}"/>
              </a:ext>
            </a:extLst>
          </p:cNvPr>
          <p:cNvSpPr/>
          <p:nvPr/>
        </p:nvSpPr>
        <p:spPr>
          <a:xfrm>
            <a:off x="2021746" y="5267135"/>
            <a:ext cx="75501" cy="55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438520D-0C74-45C3-801B-A518EFD7E796}"/>
              </a:ext>
            </a:extLst>
          </p:cNvPr>
          <p:cNvSpPr/>
          <p:nvPr/>
        </p:nvSpPr>
        <p:spPr>
          <a:xfrm>
            <a:off x="2021746" y="5419927"/>
            <a:ext cx="75501" cy="55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0B29AA5-C716-49AC-A74A-3D6EDBF09366}"/>
              </a:ext>
            </a:extLst>
          </p:cNvPr>
          <p:cNvSpPr/>
          <p:nvPr/>
        </p:nvSpPr>
        <p:spPr>
          <a:xfrm>
            <a:off x="2021746" y="5581569"/>
            <a:ext cx="75501" cy="55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26F70F-3D61-45A5-BBB4-4900E41F3C6E}"/>
              </a:ext>
            </a:extLst>
          </p:cNvPr>
          <p:cNvSpPr txBox="1"/>
          <p:nvPr/>
        </p:nvSpPr>
        <p:spPr>
          <a:xfrm>
            <a:off x="1224791" y="1125040"/>
            <a:ext cx="1669409" cy="369332"/>
          </a:xfrm>
          <a:prstGeom prst="rect">
            <a:avLst/>
          </a:prstGeom>
          <a:noFill/>
        </p:spPr>
        <p:txBody>
          <a:bodyPr wrap="square" rtlCol="0">
            <a:spAutoFit/>
          </a:bodyPr>
          <a:lstStyle/>
          <a:p>
            <a:pPr algn="ctr"/>
            <a:r>
              <a:rPr lang="en-GB" dirty="0"/>
              <a:t>Current State</a:t>
            </a:r>
            <a:endParaRPr lang="en-US" dirty="0"/>
          </a:p>
        </p:txBody>
      </p:sp>
      <p:sp>
        <p:nvSpPr>
          <p:cNvPr id="13" name="TextBox 12">
            <a:extLst>
              <a:ext uri="{FF2B5EF4-FFF2-40B4-BE49-F238E27FC236}">
                <a16:creationId xmlns:a16="http://schemas.microsoft.com/office/drawing/2014/main" id="{25E99E58-2187-40D9-B268-A466F187423B}"/>
              </a:ext>
            </a:extLst>
          </p:cNvPr>
          <p:cNvSpPr txBox="1"/>
          <p:nvPr/>
        </p:nvSpPr>
        <p:spPr>
          <a:xfrm>
            <a:off x="9343238" y="2695589"/>
            <a:ext cx="1669409" cy="369332"/>
          </a:xfrm>
          <a:prstGeom prst="rect">
            <a:avLst/>
          </a:prstGeom>
          <a:noFill/>
        </p:spPr>
        <p:txBody>
          <a:bodyPr wrap="square" rtlCol="0">
            <a:spAutoFit/>
          </a:bodyPr>
          <a:lstStyle/>
          <a:p>
            <a:pPr algn="ctr"/>
            <a:r>
              <a:rPr lang="en-GB" dirty="0"/>
              <a:t>Rewards</a:t>
            </a:r>
            <a:endParaRPr lang="en-US" dirty="0"/>
          </a:p>
        </p:txBody>
      </p:sp>
      <p:sp>
        <p:nvSpPr>
          <p:cNvPr id="14" name="Rectangle 13">
            <a:extLst>
              <a:ext uri="{FF2B5EF4-FFF2-40B4-BE49-F238E27FC236}">
                <a16:creationId xmlns:a16="http://schemas.microsoft.com/office/drawing/2014/main" id="{01D27BE2-F8A3-4BD8-B96A-90AD219E2A81}"/>
              </a:ext>
            </a:extLst>
          </p:cNvPr>
          <p:cNvSpPr/>
          <p:nvPr/>
        </p:nvSpPr>
        <p:spPr>
          <a:xfrm>
            <a:off x="10737908" y="83243"/>
            <a:ext cx="1119929" cy="10075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Episode</a:t>
            </a:r>
          </a:p>
          <a:p>
            <a:pPr algn="ctr"/>
            <a:r>
              <a:rPr lang="en-GB" dirty="0">
                <a:solidFill>
                  <a:schemeClr val="accent1"/>
                </a:solidFill>
              </a:rPr>
              <a:t>1</a:t>
            </a:r>
          </a:p>
        </p:txBody>
      </p:sp>
      <p:cxnSp>
        <p:nvCxnSpPr>
          <p:cNvPr id="16" name="Straight Connector 15">
            <a:extLst>
              <a:ext uri="{FF2B5EF4-FFF2-40B4-BE49-F238E27FC236}">
                <a16:creationId xmlns:a16="http://schemas.microsoft.com/office/drawing/2014/main" id="{60495686-5445-457C-83BB-37DE7B96EE59}"/>
              </a:ext>
            </a:extLst>
          </p:cNvPr>
          <p:cNvCxnSpPr>
            <a:cxnSpLocks/>
          </p:cNvCxnSpPr>
          <p:nvPr/>
        </p:nvCxnSpPr>
        <p:spPr>
          <a:xfrm>
            <a:off x="387509" y="2913643"/>
            <a:ext cx="34194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3D8DF1-DCDB-4297-9143-49FD9C95260E}"/>
              </a:ext>
            </a:extLst>
          </p:cNvPr>
          <p:cNvSpPr txBox="1"/>
          <p:nvPr/>
        </p:nvSpPr>
        <p:spPr>
          <a:xfrm>
            <a:off x="671119" y="1330154"/>
            <a:ext cx="461665" cy="1458637"/>
          </a:xfrm>
          <a:prstGeom prst="rect">
            <a:avLst/>
          </a:prstGeom>
          <a:noFill/>
        </p:spPr>
        <p:txBody>
          <a:bodyPr vert="vert270" wrap="square" rtlCol="0">
            <a:spAutoFit/>
          </a:bodyPr>
          <a:lstStyle/>
          <a:p>
            <a:r>
              <a:rPr lang="en-GB" dirty="0"/>
              <a:t>Pre-calculated</a:t>
            </a:r>
            <a:endParaRPr lang="en-US" dirty="0"/>
          </a:p>
        </p:txBody>
      </p:sp>
      <p:sp>
        <p:nvSpPr>
          <p:cNvPr id="20" name="TextBox 19">
            <a:extLst>
              <a:ext uri="{FF2B5EF4-FFF2-40B4-BE49-F238E27FC236}">
                <a16:creationId xmlns:a16="http://schemas.microsoft.com/office/drawing/2014/main" id="{4BD9856F-4791-439F-AB75-BC3E124867B9}"/>
              </a:ext>
            </a:extLst>
          </p:cNvPr>
          <p:cNvSpPr txBox="1"/>
          <p:nvPr/>
        </p:nvSpPr>
        <p:spPr>
          <a:xfrm>
            <a:off x="671118" y="4313971"/>
            <a:ext cx="461665" cy="513415"/>
          </a:xfrm>
          <a:prstGeom prst="rect">
            <a:avLst/>
          </a:prstGeom>
          <a:noFill/>
        </p:spPr>
        <p:txBody>
          <a:bodyPr vert="vert270" wrap="square" rtlCol="0">
            <a:spAutoFit/>
          </a:bodyPr>
          <a:lstStyle/>
          <a:p>
            <a:pPr algn="ctr"/>
            <a:r>
              <a:rPr lang="en-GB" dirty="0"/>
              <a:t>Live</a:t>
            </a:r>
            <a:endParaRPr lang="en-US" dirty="0"/>
          </a:p>
        </p:txBody>
      </p:sp>
      <p:sp>
        <p:nvSpPr>
          <p:cNvPr id="30" name="Rectangle 29">
            <a:extLst>
              <a:ext uri="{FF2B5EF4-FFF2-40B4-BE49-F238E27FC236}">
                <a16:creationId xmlns:a16="http://schemas.microsoft.com/office/drawing/2014/main" id="{C937CB50-8FCD-441E-A619-778555EE806F}"/>
              </a:ext>
            </a:extLst>
          </p:cNvPr>
          <p:cNvSpPr/>
          <p:nvPr/>
        </p:nvSpPr>
        <p:spPr>
          <a:xfrm>
            <a:off x="9617979" y="3114981"/>
            <a:ext cx="1119929" cy="10075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solidFill>
                  <a:srgbClr val="FF0000"/>
                </a:solidFill>
              </a:rPr>
              <a:t>-1.5</a:t>
            </a:r>
            <a:endParaRPr lang="en-US" dirty="0">
              <a:solidFill>
                <a:srgbClr val="FF0000"/>
              </a:solidFill>
            </a:endParaRPr>
          </a:p>
        </p:txBody>
      </p:sp>
      <p:cxnSp>
        <p:nvCxnSpPr>
          <p:cNvPr id="32" name="Straight Connector 31">
            <a:extLst>
              <a:ext uri="{FF2B5EF4-FFF2-40B4-BE49-F238E27FC236}">
                <a16:creationId xmlns:a16="http://schemas.microsoft.com/office/drawing/2014/main" id="{703CB399-224E-4EE2-B14D-52B0CA0A0ABE}"/>
              </a:ext>
            </a:extLst>
          </p:cNvPr>
          <p:cNvCxnSpPr/>
          <p:nvPr/>
        </p:nvCxnSpPr>
        <p:spPr>
          <a:xfrm>
            <a:off x="10077909" y="6126316"/>
            <a:ext cx="1812022"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A1968B-F6EE-4042-B35B-708307BFE512}"/>
              </a:ext>
            </a:extLst>
          </p:cNvPr>
          <p:cNvSpPr txBox="1"/>
          <p:nvPr/>
        </p:nvSpPr>
        <p:spPr>
          <a:xfrm>
            <a:off x="8908468" y="5941650"/>
            <a:ext cx="1086783" cy="369332"/>
          </a:xfrm>
          <a:prstGeom prst="rect">
            <a:avLst/>
          </a:prstGeom>
          <a:noFill/>
        </p:spPr>
        <p:txBody>
          <a:bodyPr wrap="square">
            <a:spAutoFit/>
          </a:bodyPr>
          <a:lstStyle/>
          <a:p>
            <a:r>
              <a:rPr lang="en-GB" dirty="0"/>
              <a:t>Reward =</a:t>
            </a:r>
            <a:endParaRPr lang="en-US" dirty="0"/>
          </a:p>
        </p:txBody>
      </p:sp>
      <p:pic>
        <p:nvPicPr>
          <p:cNvPr id="36" name="Graphic 35" descr="Envelope with solid fill">
            <a:extLst>
              <a:ext uri="{FF2B5EF4-FFF2-40B4-BE49-F238E27FC236}">
                <a16:creationId xmlns:a16="http://schemas.microsoft.com/office/drawing/2014/main" id="{D5C22748-6B2A-4C3D-8CE9-54D680424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5615" y="5578280"/>
            <a:ext cx="458353" cy="458353"/>
          </a:xfrm>
          <a:prstGeom prst="rect">
            <a:avLst/>
          </a:prstGeom>
        </p:spPr>
      </p:pic>
      <p:pic>
        <p:nvPicPr>
          <p:cNvPr id="37" name="Graphic 36" descr="Envelope with solid fill">
            <a:extLst>
              <a:ext uri="{FF2B5EF4-FFF2-40B4-BE49-F238E27FC236}">
                <a16:creationId xmlns:a16="http://schemas.microsoft.com/office/drawing/2014/main" id="{0C0391BF-7022-4ACD-8D3E-B6ED6FF88A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74780" y="5571789"/>
            <a:ext cx="458353" cy="458353"/>
          </a:xfrm>
          <a:prstGeom prst="rect">
            <a:avLst/>
          </a:prstGeom>
        </p:spPr>
      </p:pic>
      <p:pic>
        <p:nvPicPr>
          <p:cNvPr id="38" name="Graphic 37" descr="Envelope with solid fill">
            <a:extLst>
              <a:ext uri="{FF2B5EF4-FFF2-40B4-BE49-F238E27FC236}">
                <a16:creationId xmlns:a16="http://schemas.microsoft.com/office/drawing/2014/main" id="{AA68BA80-04C7-4721-BDD5-5BB219931E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3436" y="6145818"/>
            <a:ext cx="458353" cy="458353"/>
          </a:xfrm>
          <a:prstGeom prst="rect">
            <a:avLst/>
          </a:prstGeom>
        </p:spPr>
      </p:pic>
      <p:sp>
        <p:nvSpPr>
          <p:cNvPr id="39" name="TextBox 38">
            <a:extLst>
              <a:ext uri="{FF2B5EF4-FFF2-40B4-BE49-F238E27FC236}">
                <a16:creationId xmlns:a16="http://schemas.microsoft.com/office/drawing/2014/main" id="{B1DD20D0-9F1F-4A93-8239-04411B6A33FA}"/>
              </a:ext>
            </a:extLst>
          </p:cNvPr>
          <p:cNvSpPr txBox="1"/>
          <p:nvPr/>
        </p:nvSpPr>
        <p:spPr>
          <a:xfrm>
            <a:off x="10814239" y="5660810"/>
            <a:ext cx="458352" cy="369332"/>
          </a:xfrm>
          <a:prstGeom prst="rect">
            <a:avLst/>
          </a:prstGeom>
          <a:noFill/>
        </p:spPr>
        <p:txBody>
          <a:bodyPr wrap="square">
            <a:spAutoFit/>
          </a:bodyPr>
          <a:lstStyle/>
          <a:p>
            <a:r>
              <a:rPr lang="en-GB" dirty="0"/>
              <a:t>- 2</a:t>
            </a:r>
            <a:endParaRPr lang="en-US" dirty="0"/>
          </a:p>
        </p:txBody>
      </p:sp>
      <p:pic>
        <p:nvPicPr>
          <p:cNvPr id="41" name="Graphic 40" descr="Hourglass Finished with solid fill">
            <a:extLst>
              <a:ext uri="{FF2B5EF4-FFF2-40B4-BE49-F238E27FC236}">
                <a16:creationId xmlns:a16="http://schemas.microsoft.com/office/drawing/2014/main" id="{8006A861-64E3-45C9-80D3-EA56F29161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88762" y="6361042"/>
            <a:ext cx="311574" cy="311574"/>
          </a:xfrm>
          <a:prstGeom prst="rect">
            <a:avLst/>
          </a:prstGeom>
        </p:spPr>
      </p:pic>
      <p:pic>
        <p:nvPicPr>
          <p:cNvPr id="43" name="Graphic 42" descr="Arrow Down with solid fill">
            <a:extLst>
              <a:ext uri="{FF2B5EF4-FFF2-40B4-BE49-F238E27FC236}">
                <a16:creationId xmlns:a16="http://schemas.microsoft.com/office/drawing/2014/main" id="{473C2279-0E11-4A46-9709-4C339F89D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12428" y="5806930"/>
            <a:ext cx="274739" cy="274739"/>
          </a:xfrm>
          <a:prstGeom prst="rect">
            <a:avLst/>
          </a:prstGeom>
        </p:spPr>
      </p:pic>
      <p:pic>
        <p:nvPicPr>
          <p:cNvPr id="45" name="Graphic 44" descr="Chevron arrows with solid fill">
            <a:extLst>
              <a:ext uri="{FF2B5EF4-FFF2-40B4-BE49-F238E27FC236}">
                <a16:creationId xmlns:a16="http://schemas.microsoft.com/office/drawing/2014/main" id="{C023A117-AC46-45AD-B2D3-6E2F53BE41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8325" y="5800965"/>
            <a:ext cx="240344" cy="240344"/>
          </a:xfrm>
          <a:prstGeom prst="rect">
            <a:avLst/>
          </a:prstGeom>
        </p:spPr>
      </p:pic>
      <p:cxnSp>
        <p:nvCxnSpPr>
          <p:cNvPr id="50" name="Straight Connector 49">
            <a:extLst>
              <a:ext uri="{FF2B5EF4-FFF2-40B4-BE49-F238E27FC236}">
                <a16:creationId xmlns:a16="http://schemas.microsoft.com/office/drawing/2014/main" id="{47F4C7A3-D850-4F12-A4EE-CCA366A0FFF9}"/>
              </a:ext>
            </a:extLst>
          </p:cNvPr>
          <p:cNvCxnSpPr/>
          <p:nvPr/>
        </p:nvCxnSpPr>
        <p:spPr>
          <a:xfrm>
            <a:off x="4054641" y="1305960"/>
            <a:ext cx="0" cy="53490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8D2552A-B94F-4FB6-9BAA-2D5E05BFD3FA}"/>
              </a:ext>
            </a:extLst>
          </p:cNvPr>
          <p:cNvCxnSpPr/>
          <p:nvPr/>
        </p:nvCxnSpPr>
        <p:spPr>
          <a:xfrm>
            <a:off x="8384759" y="1255113"/>
            <a:ext cx="0" cy="53490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60F1ACE-8DB4-4C4D-A28F-9E79C5F54380}"/>
              </a:ext>
            </a:extLst>
          </p:cNvPr>
          <p:cNvSpPr txBox="1"/>
          <p:nvPr/>
        </p:nvSpPr>
        <p:spPr>
          <a:xfrm>
            <a:off x="1545071" y="3225562"/>
            <a:ext cx="1048641" cy="276999"/>
          </a:xfrm>
          <a:prstGeom prst="rect">
            <a:avLst/>
          </a:prstGeom>
          <a:noFill/>
        </p:spPr>
        <p:txBody>
          <a:bodyPr wrap="square" rtlCol="0">
            <a:spAutoFit/>
          </a:bodyPr>
          <a:lstStyle/>
          <a:p>
            <a:pPr algn="ctr"/>
            <a:r>
              <a:rPr lang="en-GB" sz="1200" dirty="0"/>
              <a:t>Throughput</a:t>
            </a:r>
            <a:endParaRPr lang="en-US" sz="1200" dirty="0"/>
          </a:p>
        </p:txBody>
      </p:sp>
      <p:pic>
        <p:nvPicPr>
          <p:cNvPr id="58" name="Graphic 57" descr="Gauge with solid fill">
            <a:extLst>
              <a:ext uri="{FF2B5EF4-FFF2-40B4-BE49-F238E27FC236}">
                <a16:creationId xmlns:a16="http://schemas.microsoft.com/office/drawing/2014/main" id="{9F608077-E94E-4AFB-B779-D05156F3C9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50171" y="2945416"/>
            <a:ext cx="418646" cy="418646"/>
          </a:xfrm>
          <a:prstGeom prst="rect">
            <a:avLst/>
          </a:prstGeom>
        </p:spPr>
      </p:pic>
      <p:sp>
        <p:nvSpPr>
          <p:cNvPr id="59" name="TextBox 58">
            <a:extLst>
              <a:ext uri="{FF2B5EF4-FFF2-40B4-BE49-F238E27FC236}">
                <a16:creationId xmlns:a16="http://schemas.microsoft.com/office/drawing/2014/main" id="{5F596EE6-66F6-4410-8ED9-8231770EAB5C}"/>
              </a:ext>
            </a:extLst>
          </p:cNvPr>
          <p:cNvSpPr txBox="1"/>
          <p:nvPr/>
        </p:nvSpPr>
        <p:spPr>
          <a:xfrm>
            <a:off x="1534036" y="4416717"/>
            <a:ext cx="1048641" cy="276999"/>
          </a:xfrm>
          <a:prstGeom prst="rect">
            <a:avLst/>
          </a:prstGeom>
          <a:noFill/>
        </p:spPr>
        <p:txBody>
          <a:bodyPr wrap="square" rtlCol="0">
            <a:spAutoFit/>
          </a:bodyPr>
          <a:lstStyle/>
          <a:p>
            <a:pPr algn="ctr"/>
            <a:r>
              <a:rPr lang="en-GB" sz="1200" dirty="0"/>
              <a:t>Selected UE</a:t>
            </a:r>
            <a:endParaRPr lang="en-US" sz="1200" dirty="0"/>
          </a:p>
        </p:txBody>
      </p:sp>
      <p:grpSp>
        <p:nvGrpSpPr>
          <p:cNvPr id="64" name="Group 63">
            <a:extLst>
              <a:ext uri="{FF2B5EF4-FFF2-40B4-BE49-F238E27FC236}">
                <a16:creationId xmlns:a16="http://schemas.microsoft.com/office/drawing/2014/main" id="{471B2B0F-3C4D-422A-9229-DC742A44B8B4}"/>
              </a:ext>
            </a:extLst>
          </p:cNvPr>
          <p:cNvGrpSpPr/>
          <p:nvPr/>
        </p:nvGrpSpPr>
        <p:grpSpPr>
          <a:xfrm>
            <a:off x="1894883" y="4165363"/>
            <a:ext cx="326946" cy="335103"/>
            <a:chOff x="2801285" y="3834768"/>
            <a:chExt cx="522891" cy="522891"/>
          </a:xfrm>
        </p:grpSpPr>
        <p:pic>
          <p:nvPicPr>
            <p:cNvPr id="61" name="Graphic 60" descr="Smart Phone with solid fill">
              <a:extLst>
                <a:ext uri="{FF2B5EF4-FFF2-40B4-BE49-F238E27FC236}">
                  <a16:creationId xmlns:a16="http://schemas.microsoft.com/office/drawing/2014/main" id="{515F200C-0D20-4254-9318-254366E5E7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1285" y="3834768"/>
              <a:ext cx="522891" cy="522891"/>
            </a:xfrm>
            <a:prstGeom prst="rect">
              <a:avLst/>
            </a:prstGeom>
          </p:spPr>
        </p:pic>
        <p:pic>
          <p:nvPicPr>
            <p:cNvPr id="63" name="Graphic 62" descr="Checkmark with solid fill">
              <a:extLst>
                <a:ext uri="{FF2B5EF4-FFF2-40B4-BE49-F238E27FC236}">
                  <a16:creationId xmlns:a16="http://schemas.microsoft.com/office/drawing/2014/main" id="{4215EBFC-3CC5-4D80-BB3E-477408CBCB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86211" y="4019731"/>
              <a:ext cx="148691" cy="148691"/>
            </a:xfrm>
            <a:prstGeom prst="rect">
              <a:avLst/>
            </a:prstGeom>
          </p:spPr>
        </p:pic>
      </p:grpSp>
      <p:cxnSp>
        <p:nvCxnSpPr>
          <p:cNvPr id="65" name="Straight Connector 64">
            <a:extLst>
              <a:ext uri="{FF2B5EF4-FFF2-40B4-BE49-F238E27FC236}">
                <a16:creationId xmlns:a16="http://schemas.microsoft.com/office/drawing/2014/main" id="{F9A44ABC-9090-49BC-B3CD-42F3E132CC77}"/>
              </a:ext>
            </a:extLst>
          </p:cNvPr>
          <p:cNvCxnSpPr>
            <a:cxnSpLocks/>
          </p:cNvCxnSpPr>
          <p:nvPr/>
        </p:nvCxnSpPr>
        <p:spPr>
          <a:xfrm>
            <a:off x="1577130" y="2409219"/>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BFF04A9-F330-4708-AB6A-69C9B2240EF7}"/>
              </a:ext>
            </a:extLst>
          </p:cNvPr>
          <p:cNvCxnSpPr>
            <a:cxnSpLocks/>
          </p:cNvCxnSpPr>
          <p:nvPr/>
        </p:nvCxnSpPr>
        <p:spPr>
          <a:xfrm>
            <a:off x="1577130" y="3502561"/>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7FFF727-7A1C-45CF-8EAA-A4911E82436E}"/>
              </a:ext>
            </a:extLst>
          </p:cNvPr>
          <p:cNvCxnSpPr>
            <a:cxnSpLocks/>
          </p:cNvCxnSpPr>
          <p:nvPr/>
        </p:nvCxnSpPr>
        <p:spPr>
          <a:xfrm>
            <a:off x="1577130" y="4668217"/>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274371-6133-4DCC-BF42-E671E5B689E2}"/>
              </a:ext>
            </a:extLst>
          </p:cNvPr>
          <p:cNvCxnSpPr>
            <a:cxnSpLocks/>
          </p:cNvCxnSpPr>
          <p:nvPr/>
        </p:nvCxnSpPr>
        <p:spPr>
          <a:xfrm>
            <a:off x="1577130" y="6274044"/>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6251441-E83E-48BE-AB87-ADB4E8ECDFCA}"/>
              </a:ext>
            </a:extLst>
          </p:cNvPr>
          <p:cNvSpPr txBox="1"/>
          <p:nvPr/>
        </p:nvSpPr>
        <p:spPr>
          <a:xfrm>
            <a:off x="1535720" y="6007499"/>
            <a:ext cx="1048641" cy="276999"/>
          </a:xfrm>
          <a:prstGeom prst="rect">
            <a:avLst/>
          </a:prstGeom>
          <a:noFill/>
        </p:spPr>
        <p:txBody>
          <a:bodyPr wrap="square" rtlCol="0">
            <a:spAutoFit/>
          </a:bodyPr>
          <a:lstStyle/>
          <a:p>
            <a:pPr algn="ctr"/>
            <a:r>
              <a:rPr lang="en-GB" sz="1200" dirty="0"/>
              <a:t>Sent packets</a:t>
            </a:r>
            <a:endParaRPr lang="en-US" sz="1200" dirty="0"/>
          </a:p>
        </p:txBody>
      </p:sp>
      <p:grpSp>
        <p:nvGrpSpPr>
          <p:cNvPr id="77" name="Group 76">
            <a:extLst>
              <a:ext uri="{FF2B5EF4-FFF2-40B4-BE49-F238E27FC236}">
                <a16:creationId xmlns:a16="http://schemas.microsoft.com/office/drawing/2014/main" id="{14B1ABB0-3211-499E-A7D4-E06DB0DCD172}"/>
              </a:ext>
            </a:extLst>
          </p:cNvPr>
          <p:cNvGrpSpPr/>
          <p:nvPr/>
        </p:nvGrpSpPr>
        <p:grpSpPr>
          <a:xfrm>
            <a:off x="1842999" y="5766510"/>
            <a:ext cx="452783" cy="332080"/>
            <a:chOff x="2643379" y="5246199"/>
            <a:chExt cx="673054" cy="463029"/>
          </a:xfrm>
        </p:grpSpPr>
        <p:pic>
          <p:nvPicPr>
            <p:cNvPr id="75" name="Graphic 74" descr="Envelope with solid fill">
              <a:extLst>
                <a:ext uri="{FF2B5EF4-FFF2-40B4-BE49-F238E27FC236}">
                  <a16:creationId xmlns:a16="http://schemas.microsoft.com/office/drawing/2014/main" id="{7E104BC1-9DDA-441B-970D-A8D2D2DC72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3379" y="5246199"/>
              <a:ext cx="458353" cy="458353"/>
            </a:xfrm>
            <a:prstGeom prst="rect">
              <a:avLst/>
            </a:prstGeom>
          </p:spPr>
        </p:pic>
        <p:pic>
          <p:nvPicPr>
            <p:cNvPr id="76" name="Graphic 75" descr="Chevron arrows with solid fill">
              <a:extLst>
                <a:ext uri="{FF2B5EF4-FFF2-40B4-BE49-F238E27FC236}">
                  <a16:creationId xmlns:a16="http://schemas.microsoft.com/office/drawing/2014/main" id="{2F45DBAE-23E5-4AFF-9D4A-456E2C532C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76089" y="5468884"/>
              <a:ext cx="240344" cy="240344"/>
            </a:xfrm>
            <a:prstGeom prst="rect">
              <a:avLst/>
            </a:prstGeom>
          </p:spPr>
        </p:pic>
      </p:grpSp>
      <p:sp>
        <p:nvSpPr>
          <p:cNvPr id="84" name="TextBox 83">
            <a:extLst>
              <a:ext uri="{FF2B5EF4-FFF2-40B4-BE49-F238E27FC236}">
                <a16:creationId xmlns:a16="http://schemas.microsoft.com/office/drawing/2014/main" id="{67574F9E-E0BE-4876-B24D-77590F52B38C}"/>
              </a:ext>
            </a:extLst>
          </p:cNvPr>
          <p:cNvSpPr txBox="1"/>
          <p:nvPr/>
        </p:nvSpPr>
        <p:spPr>
          <a:xfrm>
            <a:off x="1694097" y="3569813"/>
            <a:ext cx="730146" cy="253916"/>
          </a:xfrm>
          <a:prstGeom prst="rect">
            <a:avLst/>
          </a:prstGeom>
          <a:noFill/>
        </p:spPr>
        <p:txBody>
          <a:bodyPr wrap="square" rtlCol="0">
            <a:spAutoFit/>
          </a:bodyPr>
          <a:lstStyle/>
          <a:p>
            <a:r>
              <a:rPr lang="en-GB" sz="1050" dirty="0">
                <a:solidFill>
                  <a:schemeClr val="accent4">
                    <a:lumMod val="75000"/>
                  </a:schemeClr>
                </a:solidFill>
              </a:rPr>
              <a:t>300 Mbps</a:t>
            </a:r>
          </a:p>
        </p:txBody>
      </p:sp>
      <p:cxnSp>
        <p:nvCxnSpPr>
          <p:cNvPr id="85" name="Straight Connector 84">
            <a:extLst>
              <a:ext uri="{FF2B5EF4-FFF2-40B4-BE49-F238E27FC236}">
                <a16:creationId xmlns:a16="http://schemas.microsoft.com/office/drawing/2014/main" id="{492D0659-B840-4BD3-9B63-5BD05420C677}"/>
              </a:ext>
            </a:extLst>
          </p:cNvPr>
          <p:cNvCxnSpPr>
            <a:cxnSpLocks/>
          </p:cNvCxnSpPr>
          <p:nvPr/>
        </p:nvCxnSpPr>
        <p:spPr>
          <a:xfrm>
            <a:off x="1631393" y="2581056"/>
            <a:ext cx="854632"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EAEB9E1-97AE-4CE9-ABDC-850D5CAE6286}"/>
              </a:ext>
            </a:extLst>
          </p:cNvPr>
          <p:cNvSpPr txBox="1"/>
          <p:nvPr/>
        </p:nvSpPr>
        <p:spPr>
          <a:xfrm>
            <a:off x="1683012" y="2379771"/>
            <a:ext cx="238118" cy="263098"/>
          </a:xfrm>
          <a:prstGeom prst="rect">
            <a:avLst/>
          </a:prstGeom>
          <a:noFill/>
        </p:spPr>
        <p:txBody>
          <a:bodyPr wrap="square" rtlCol="0">
            <a:spAutoFit/>
          </a:bodyPr>
          <a:lstStyle/>
          <a:p>
            <a:r>
              <a:rPr lang="en-GB" sz="1050" dirty="0"/>
              <a:t>X</a:t>
            </a:r>
          </a:p>
        </p:txBody>
      </p:sp>
      <p:sp>
        <p:nvSpPr>
          <p:cNvPr id="90" name="TextBox 89">
            <a:extLst>
              <a:ext uri="{FF2B5EF4-FFF2-40B4-BE49-F238E27FC236}">
                <a16:creationId xmlns:a16="http://schemas.microsoft.com/office/drawing/2014/main" id="{C92E4C44-EF8A-437F-B76E-428F67DFC35C}"/>
              </a:ext>
            </a:extLst>
          </p:cNvPr>
          <p:cNvSpPr txBox="1"/>
          <p:nvPr/>
        </p:nvSpPr>
        <p:spPr>
          <a:xfrm>
            <a:off x="1931065" y="2375250"/>
            <a:ext cx="238118" cy="263098"/>
          </a:xfrm>
          <a:prstGeom prst="rect">
            <a:avLst/>
          </a:prstGeom>
          <a:noFill/>
        </p:spPr>
        <p:txBody>
          <a:bodyPr wrap="square" rtlCol="0">
            <a:spAutoFit/>
          </a:bodyPr>
          <a:lstStyle/>
          <a:p>
            <a:r>
              <a:rPr lang="en-GB" sz="1050" dirty="0"/>
              <a:t>Y</a:t>
            </a:r>
          </a:p>
        </p:txBody>
      </p:sp>
      <p:sp>
        <p:nvSpPr>
          <p:cNvPr id="91" name="TextBox 90">
            <a:extLst>
              <a:ext uri="{FF2B5EF4-FFF2-40B4-BE49-F238E27FC236}">
                <a16:creationId xmlns:a16="http://schemas.microsoft.com/office/drawing/2014/main" id="{50FB4920-9328-42F0-90AB-2C76848E9E0F}"/>
              </a:ext>
            </a:extLst>
          </p:cNvPr>
          <p:cNvSpPr txBox="1"/>
          <p:nvPr/>
        </p:nvSpPr>
        <p:spPr>
          <a:xfrm>
            <a:off x="2183836" y="2374780"/>
            <a:ext cx="238118" cy="263098"/>
          </a:xfrm>
          <a:prstGeom prst="rect">
            <a:avLst/>
          </a:prstGeom>
          <a:noFill/>
        </p:spPr>
        <p:txBody>
          <a:bodyPr wrap="square" rtlCol="0">
            <a:spAutoFit/>
          </a:bodyPr>
          <a:lstStyle/>
          <a:p>
            <a:r>
              <a:rPr lang="en-GB" sz="1050" dirty="0"/>
              <a:t>Z</a:t>
            </a:r>
          </a:p>
        </p:txBody>
      </p:sp>
      <p:sp>
        <p:nvSpPr>
          <p:cNvPr id="92" name="TextBox 91">
            <a:extLst>
              <a:ext uri="{FF2B5EF4-FFF2-40B4-BE49-F238E27FC236}">
                <a16:creationId xmlns:a16="http://schemas.microsoft.com/office/drawing/2014/main" id="{CB44169F-B7BD-4253-A4D2-BD71E9682BE1}"/>
              </a:ext>
            </a:extLst>
          </p:cNvPr>
          <p:cNvSpPr txBox="1"/>
          <p:nvPr/>
        </p:nvSpPr>
        <p:spPr>
          <a:xfrm>
            <a:off x="1651554" y="2563457"/>
            <a:ext cx="292857" cy="253916"/>
          </a:xfrm>
          <a:prstGeom prst="rect">
            <a:avLst/>
          </a:prstGeom>
          <a:noFill/>
        </p:spPr>
        <p:txBody>
          <a:bodyPr wrap="square" rtlCol="0">
            <a:spAutoFit/>
          </a:bodyPr>
          <a:lstStyle/>
          <a:p>
            <a:r>
              <a:rPr lang="en-GB" sz="1050" dirty="0">
                <a:solidFill>
                  <a:schemeClr val="accent4">
                    <a:lumMod val="75000"/>
                  </a:schemeClr>
                </a:solidFill>
              </a:rPr>
              <a:t>-9</a:t>
            </a:r>
          </a:p>
        </p:txBody>
      </p:sp>
      <p:sp>
        <p:nvSpPr>
          <p:cNvPr id="93" name="TextBox 92">
            <a:extLst>
              <a:ext uri="{FF2B5EF4-FFF2-40B4-BE49-F238E27FC236}">
                <a16:creationId xmlns:a16="http://schemas.microsoft.com/office/drawing/2014/main" id="{00EA5424-5760-4EBB-8BAB-C1EFEA8C95F7}"/>
              </a:ext>
            </a:extLst>
          </p:cNvPr>
          <p:cNvSpPr txBox="1"/>
          <p:nvPr/>
        </p:nvSpPr>
        <p:spPr>
          <a:xfrm>
            <a:off x="1865111" y="2563457"/>
            <a:ext cx="376523" cy="253916"/>
          </a:xfrm>
          <a:prstGeom prst="rect">
            <a:avLst/>
          </a:prstGeom>
          <a:noFill/>
        </p:spPr>
        <p:txBody>
          <a:bodyPr wrap="square" rtlCol="0">
            <a:spAutoFit/>
          </a:bodyPr>
          <a:lstStyle/>
          <a:p>
            <a:r>
              <a:rPr lang="en-GB" sz="1050" dirty="0">
                <a:solidFill>
                  <a:schemeClr val="accent4">
                    <a:lumMod val="75000"/>
                  </a:schemeClr>
                </a:solidFill>
              </a:rPr>
              <a:t>-14</a:t>
            </a:r>
          </a:p>
        </p:txBody>
      </p:sp>
      <p:sp>
        <p:nvSpPr>
          <p:cNvPr id="96" name="TextBox 95">
            <a:extLst>
              <a:ext uri="{FF2B5EF4-FFF2-40B4-BE49-F238E27FC236}">
                <a16:creationId xmlns:a16="http://schemas.microsoft.com/office/drawing/2014/main" id="{FB694355-FA17-45D0-9141-97C2096DE89F}"/>
              </a:ext>
            </a:extLst>
          </p:cNvPr>
          <p:cNvSpPr txBox="1"/>
          <p:nvPr/>
        </p:nvSpPr>
        <p:spPr>
          <a:xfrm>
            <a:off x="2175262" y="2563457"/>
            <a:ext cx="212336" cy="253916"/>
          </a:xfrm>
          <a:prstGeom prst="rect">
            <a:avLst/>
          </a:prstGeom>
          <a:noFill/>
        </p:spPr>
        <p:txBody>
          <a:bodyPr wrap="square" rtlCol="0">
            <a:spAutoFit/>
          </a:bodyPr>
          <a:lstStyle/>
          <a:p>
            <a:r>
              <a:rPr lang="en-GB" sz="1050" dirty="0">
                <a:solidFill>
                  <a:schemeClr val="accent4">
                    <a:lumMod val="75000"/>
                  </a:schemeClr>
                </a:solidFill>
              </a:rPr>
              <a:t>8</a:t>
            </a:r>
          </a:p>
        </p:txBody>
      </p:sp>
      <p:sp>
        <p:nvSpPr>
          <p:cNvPr id="97" name="TextBox 96">
            <a:extLst>
              <a:ext uri="{FF2B5EF4-FFF2-40B4-BE49-F238E27FC236}">
                <a16:creationId xmlns:a16="http://schemas.microsoft.com/office/drawing/2014/main" id="{B4D98185-3BFC-4857-9ECE-FAC35291A593}"/>
              </a:ext>
            </a:extLst>
          </p:cNvPr>
          <p:cNvSpPr txBox="1"/>
          <p:nvPr/>
        </p:nvSpPr>
        <p:spPr>
          <a:xfrm>
            <a:off x="1844863" y="4751718"/>
            <a:ext cx="410521" cy="253916"/>
          </a:xfrm>
          <a:prstGeom prst="rect">
            <a:avLst/>
          </a:prstGeom>
          <a:noFill/>
        </p:spPr>
        <p:txBody>
          <a:bodyPr wrap="square" rtlCol="0">
            <a:spAutoFit/>
          </a:bodyPr>
          <a:lstStyle/>
          <a:p>
            <a:r>
              <a:rPr lang="en-GB" sz="1050" dirty="0">
                <a:solidFill>
                  <a:schemeClr val="accent4">
                    <a:lumMod val="75000"/>
                  </a:schemeClr>
                </a:solidFill>
              </a:rPr>
              <a:t>UE2</a:t>
            </a:r>
          </a:p>
        </p:txBody>
      </p:sp>
      <p:sp>
        <p:nvSpPr>
          <p:cNvPr id="98" name="TextBox 97">
            <a:extLst>
              <a:ext uri="{FF2B5EF4-FFF2-40B4-BE49-F238E27FC236}">
                <a16:creationId xmlns:a16="http://schemas.microsoft.com/office/drawing/2014/main" id="{F2CBDE0C-509F-4526-B788-BF4EA231A36B}"/>
              </a:ext>
            </a:extLst>
          </p:cNvPr>
          <p:cNvSpPr txBox="1"/>
          <p:nvPr/>
        </p:nvSpPr>
        <p:spPr>
          <a:xfrm>
            <a:off x="1832595" y="6372583"/>
            <a:ext cx="529302" cy="253916"/>
          </a:xfrm>
          <a:prstGeom prst="rect">
            <a:avLst/>
          </a:prstGeom>
          <a:noFill/>
        </p:spPr>
        <p:txBody>
          <a:bodyPr wrap="square" rtlCol="0">
            <a:spAutoFit/>
          </a:bodyPr>
          <a:lstStyle/>
          <a:p>
            <a:r>
              <a:rPr lang="en-GB" sz="1050" dirty="0">
                <a:solidFill>
                  <a:schemeClr val="accent4">
                    <a:lumMod val="75000"/>
                  </a:schemeClr>
                </a:solidFill>
              </a:rPr>
              <a:t>3400</a:t>
            </a:r>
          </a:p>
        </p:txBody>
      </p:sp>
      <p:pic>
        <p:nvPicPr>
          <p:cNvPr id="99" name="Graphic 98" descr="Marker with solid fill">
            <a:extLst>
              <a:ext uri="{FF2B5EF4-FFF2-40B4-BE49-F238E27FC236}">
                <a16:creationId xmlns:a16="http://schemas.microsoft.com/office/drawing/2014/main" id="{B35104E1-E6DB-4134-8213-692065361F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94883" y="1803067"/>
            <a:ext cx="338279" cy="338279"/>
          </a:xfrm>
          <a:prstGeom prst="rect">
            <a:avLst/>
          </a:prstGeom>
        </p:spPr>
      </p:pic>
      <p:sp>
        <p:nvSpPr>
          <p:cNvPr id="100" name="TextBox 99">
            <a:extLst>
              <a:ext uri="{FF2B5EF4-FFF2-40B4-BE49-F238E27FC236}">
                <a16:creationId xmlns:a16="http://schemas.microsoft.com/office/drawing/2014/main" id="{86A15F72-A25B-490B-ACF2-F8E6927ACA8E}"/>
              </a:ext>
            </a:extLst>
          </p:cNvPr>
          <p:cNvSpPr txBox="1"/>
          <p:nvPr/>
        </p:nvSpPr>
        <p:spPr>
          <a:xfrm>
            <a:off x="1524704" y="2019447"/>
            <a:ext cx="1078359" cy="415498"/>
          </a:xfrm>
          <a:prstGeom prst="rect">
            <a:avLst/>
          </a:prstGeom>
          <a:noFill/>
        </p:spPr>
        <p:txBody>
          <a:bodyPr wrap="square" rtlCol="0">
            <a:spAutoFit/>
          </a:bodyPr>
          <a:lstStyle/>
          <a:p>
            <a:pPr algn="ctr"/>
            <a:r>
              <a:rPr lang="en-GB" sz="1050" dirty="0"/>
              <a:t>Selected UE position</a:t>
            </a:r>
            <a:endParaRPr lang="en-US" sz="1050" dirty="0"/>
          </a:p>
        </p:txBody>
      </p:sp>
      <p:sp>
        <p:nvSpPr>
          <p:cNvPr id="101" name="TextBox 100">
            <a:extLst>
              <a:ext uri="{FF2B5EF4-FFF2-40B4-BE49-F238E27FC236}">
                <a16:creationId xmlns:a16="http://schemas.microsoft.com/office/drawing/2014/main" id="{0E248026-920A-40EC-824B-806473707F2C}"/>
              </a:ext>
            </a:extLst>
          </p:cNvPr>
          <p:cNvSpPr txBox="1"/>
          <p:nvPr/>
        </p:nvSpPr>
        <p:spPr>
          <a:xfrm>
            <a:off x="5261295" y="1125040"/>
            <a:ext cx="1669409" cy="369332"/>
          </a:xfrm>
          <a:prstGeom prst="rect">
            <a:avLst/>
          </a:prstGeom>
          <a:noFill/>
        </p:spPr>
        <p:txBody>
          <a:bodyPr wrap="square" rtlCol="0">
            <a:spAutoFit/>
          </a:bodyPr>
          <a:lstStyle/>
          <a:p>
            <a:pPr algn="ctr"/>
            <a:r>
              <a:rPr lang="en-GB" dirty="0"/>
              <a:t>Actions</a:t>
            </a:r>
            <a:endParaRPr lang="en-US" dirty="0"/>
          </a:p>
        </p:txBody>
      </p:sp>
      <p:sp>
        <p:nvSpPr>
          <p:cNvPr id="102" name="Oval 101">
            <a:extLst>
              <a:ext uri="{FF2B5EF4-FFF2-40B4-BE49-F238E27FC236}">
                <a16:creationId xmlns:a16="http://schemas.microsoft.com/office/drawing/2014/main" id="{4D5558BB-974A-42CD-96E7-6D9B53CA75B9}"/>
              </a:ext>
            </a:extLst>
          </p:cNvPr>
          <p:cNvSpPr/>
          <p:nvPr/>
        </p:nvSpPr>
        <p:spPr>
          <a:xfrm rot="19857200">
            <a:off x="5090367" y="3386520"/>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7C4DBE4-A65C-4B2B-A65D-C701805362FA}"/>
              </a:ext>
            </a:extLst>
          </p:cNvPr>
          <p:cNvSpPr/>
          <p:nvPr/>
        </p:nvSpPr>
        <p:spPr>
          <a:xfrm rot="20920809">
            <a:off x="5219486" y="3890029"/>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6D6486F-73B0-4F20-AB7C-EF02D578F80F}"/>
              </a:ext>
            </a:extLst>
          </p:cNvPr>
          <p:cNvSpPr/>
          <p:nvPr/>
        </p:nvSpPr>
        <p:spPr>
          <a:xfrm rot="695927">
            <a:off x="5219287" y="4421219"/>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D90C2947-65B2-4189-A307-E2D480DEA899}"/>
              </a:ext>
            </a:extLst>
          </p:cNvPr>
          <p:cNvSpPr/>
          <p:nvPr/>
        </p:nvSpPr>
        <p:spPr>
          <a:xfrm rot="1792301">
            <a:off x="5093042" y="4897048"/>
            <a:ext cx="1409079" cy="369332"/>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C13C2D7-0D3D-41DE-A4B6-BADE11637FA5}"/>
              </a:ext>
            </a:extLst>
          </p:cNvPr>
          <p:cNvSpPr/>
          <p:nvPr/>
        </p:nvSpPr>
        <p:spPr>
          <a:xfrm rot="18702268">
            <a:off x="4897593" y="2914792"/>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C342C3F7-9D95-49BA-B5C4-B95BCE1FDBAF}"/>
              </a:ext>
            </a:extLst>
          </p:cNvPr>
          <p:cNvGrpSpPr/>
          <p:nvPr/>
        </p:nvGrpSpPr>
        <p:grpSpPr>
          <a:xfrm>
            <a:off x="7338160" y="2472819"/>
            <a:ext cx="522891" cy="733708"/>
            <a:chOff x="6669258" y="1809248"/>
            <a:chExt cx="522891" cy="733708"/>
          </a:xfrm>
        </p:grpSpPr>
        <p:pic>
          <p:nvPicPr>
            <p:cNvPr id="108" name="Graphic 107" descr="Smart Phone with solid fill">
              <a:extLst>
                <a:ext uri="{FF2B5EF4-FFF2-40B4-BE49-F238E27FC236}">
                  <a16:creationId xmlns:a16="http://schemas.microsoft.com/office/drawing/2014/main" id="{E1C24F9E-0585-4475-BADC-4BC9E8C1E56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69258" y="1809248"/>
              <a:ext cx="522891" cy="522891"/>
            </a:xfrm>
            <a:prstGeom prst="rect">
              <a:avLst/>
            </a:prstGeom>
          </p:spPr>
        </p:pic>
        <p:sp>
          <p:nvSpPr>
            <p:cNvPr id="109" name="TextBox 108">
              <a:extLst>
                <a:ext uri="{FF2B5EF4-FFF2-40B4-BE49-F238E27FC236}">
                  <a16:creationId xmlns:a16="http://schemas.microsoft.com/office/drawing/2014/main" id="{3196EC4A-C0F5-4CD6-8F3E-1F9AE2874A99}"/>
                </a:ext>
              </a:extLst>
            </p:cNvPr>
            <p:cNvSpPr txBox="1"/>
            <p:nvPr/>
          </p:nvSpPr>
          <p:spPr>
            <a:xfrm>
              <a:off x="6695472" y="2265957"/>
              <a:ext cx="478526" cy="276999"/>
            </a:xfrm>
            <a:prstGeom prst="rect">
              <a:avLst/>
            </a:prstGeom>
            <a:noFill/>
          </p:spPr>
          <p:txBody>
            <a:bodyPr wrap="square" rtlCol="0">
              <a:spAutoFit/>
            </a:bodyPr>
            <a:lstStyle/>
            <a:p>
              <a:pPr algn="ctr"/>
              <a:r>
                <a:rPr lang="en-GB" sz="1200" dirty="0">
                  <a:solidFill>
                    <a:schemeClr val="accent6"/>
                  </a:solidFill>
                </a:rPr>
                <a:t>UE1</a:t>
              </a:r>
              <a:endParaRPr lang="en-US" sz="1200" dirty="0">
                <a:solidFill>
                  <a:schemeClr val="accent6"/>
                </a:solidFill>
              </a:endParaRPr>
            </a:p>
          </p:txBody>
        </p:sp>
      </p:grpSp>
      <p:grpSp>
        <p:nvGrpSpPr>
          <p:cNvPr id="110" name="Group 109">
            <a:extLst>
              <a:ext uri="{FF2B5EF4-FFF2-40B4-BE49-F238E27FC236}">
                <a16:creationId xmlns:a16="http://schemas.microsoft.com/office/drawing/2014/main" id="{504B5145-3104-40A7-B808-774FB17073A9}"/>
              </a:ext>
            </a:extLst>
          </p:cNvPr>
          <p:cNvGrpSpPr/>
          <p:nvPr/>
        </p:nvGrpSpPr>
        <p:grpSpPr>
          <a:xfrm>
            <a:off x="4738404" y="1550407"/>
            <a:ext cx="522891" cy="750847"/>
            <a:chOff x="7350206" y="3571186"/>
            <a:chExt cx="522891" cy="750847"/>
          </a:xfrm>
        </p:grpSpPr>
        <p:pic>
          <p:nvPicPr>
            <p:cNvPr id="111" name="Graphic 110" descr="Smart Phone with solid fill">
              <a:extLst>
                <a:ext uri="{FF2B5EF4-FFF2-40B4-BE49-F238E27FC236}">
                  <a16:creationId xmlns:a16="http://schemas.microsoft.com/office/drawing/2014/main" id="{C64D4AC8-4141-4990-972D-5C84C989CA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50206" y="3571186"/>
              <a:ext cx="522891" cy="522891"/>
            </a:xfrm>
            <a:prstGeom prst="rect">
              <a:avLst/>
            </a:prstGeom>
          </p:spPr>
        </p:pic>
        <p:sp>
          <p:nvSpPr>
            <p:cNvPr id="112" name="TextBox 111">
              <a:extLst>
                <a:ext uri="{FF2B5EF4-FFF2-40B4-BE49-F238E27FC236}">
                  <a16:creationId xmlns:a16="http://schemas.microsoft.com/office/drawing/2014/main" id="{64BDF440-780F-44AB-A9A4-BA9021192A25}"/>
                </a:ext>
              </a:extLst>
            </p:cNvPr>
            <p:cNvSpPr txBox="1"/>
            <p:nvPr/>
          </p:nvSpPr>
          <p:spPr>
            <a:xfrm>
              <a:off x="7382525" y="4045034"/>
              <a:ext cx="478526" cy="276999"/>
            </a:xfrm>
            <a:prstGeom prst="rect">
              <a:avLst/>
            </a:prstGeom>
            <a:noFill/>
          </p:spPr>
          <p:txBody>
            <a:bodyPr wrap="square" rtlCol="0">
              <a:spAutoFit/>
            </a:bodyPr>
            <a:lstStyle/>
            <a:p>
              <a:pPr algn="ctr"/>
              <a:r>
                <a:rPr lang="en-GB" sz="1200" dirty="0"/>
                <a:t>UE2</a:t>
              </a:r>
              <a:endParaRPr lang="en-US" sz="1200" dirty="0"/>
            </a:p>
          </p:txBody>
        </p:sp>
      </p:grpSp>
      <p:grpSp>
        <p:nvGrpSpPr>
          <p:cNvPr id="113" name="Group 112">
            <a:extLst>
              <a:ext uri="{FF2B5EF4-FFF2-40B4-BE49-F238E27FC236}">
                <a16:creationId xmlns:a16="http://schemas.microsoft.com/office/drawing/2014/main" id="{7A81E3C2-A906-489C-BD8D-C3E68C7E9A96}"/>
              </a:ext>
            </a:extLst>
          </p:cNvPr>
          <p:cNvGrpSpPr/>
          <p:nvPr/>
        </p:nvGrpSpPr>
        <p:grpSpPr>
          <a:xfrm>
            <a:off x="5268340" y="5914989"/>
            <a:ext cx="522891" cy="748388"/>
            <a:chOff x="6651107" y="5751153"/>
            <a:chExt cx="522891" cy="748388"/>
          </a:xfrm>
        </p:grpSpPr>
        <p:pic>
          <p:nvPicPr>
            <p:cNvPr id="114" name="Graphic 113" descr="Smart Phone with solid fill">
              <a:extLst>
                <a:ext uri="{FF2B5EF4-FFF2-40B4-BE49-F238E27FC236}">
                  <a16:creationId xmlns:a16="http://schemas.microsoft.com/office/drawing/2014/main" id="{974AEA14-400C-45A3-A10F-FAD833F518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51107" y="5751153"/>
              <a:ext cx="522891" cy="522891"/>
            </a:xfrm>
            <a:prstGeom prst="rect">
              <a:avLst/>
            </a:prstGeom>
          </p:spPr>
        </p:pic>
        <p:sp>
          <p:nvSpPr>
            <p:cNvPr id="115" name="TextBox 114">
              <a:extLst>
                <a:ext uri="{FF2B5EF4-FFF2-40B4-BE49-F238E27FC236}">
                  <a16:creationId xmlns:a16="http://schemas.microsoft.com/office/drawing/2014/main" id="{62D84ECE-D3BD-41C0-BBCE-75C9876F9EC3}"/>
                </a:ext>
              </a:extLst>
            </p:cNvPr>
            <p:cNvSpPr txBox="1"/>
            <p:nvPr/>
          </p:nvSpPr>
          <p:spPr>
            <a:xfrm>
              <a:off x="6673014" y="6222542"/>
              <a:ext cx="478526" cy="276999"/>
            </a:xfrm>
            <a:prstGeom prst="rect">
              <a:avLst/>
            </a:prstGeom>
            <a:noFill/>
          </p:spPr>
          <p:txBody>
            <a:bodyPr wrap="square" rtlCol="0">
              <a:spAutoFit/>
            </a:bodyPr>
            <a:lstStyle/>
            <a:p>
              <a:pPr algn="ctr"/>
              <a:r>
                <a:rPr lang="en-GB" sz="1200" dirty="0"/>
                <a:t>UE3</a:t>
              </a:r>
              <a:endParaRPr lang="en-US" sz="1200" dirty="0"/>
            </a:p>
          </p:txBody>
        </p:sp>
      </p:grpSp>
      <p:pic>
        <p:nvPicPr>
          <p:cNvPr id="72" name="Graphic 71" descr="Document with solid fill">
            <a:extLst>
              <a:ext uri="{FF2B5EF4-FFF2-40B4-BE49-F238E27FC236}">
                <a16:creationId xmlns:a16="http://schemas.microsoft.com/office/drawing/2014/main" id="{46393EB1-55EB-42E5-BAF7-E9E835BBE32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654613" y="1120763"/>
            <a:ext cx="386750" cy="386750"/>
          </a:xfrm>
          <a:prstGeom prst="rect">
            <a:avLst/>
          </a:prstGeom>
        </p:spPr>
      </p:pic>
      <p:pic>
        <p:nvPicPr>
          <p:cNvPr id="73" name="Graphic 72" descr="Clipboard Partially Checked with solid fill">
            <a:extLst>
              <a:ext uri="{FF2B5EF4-FFF2-40B4-BE49-F238E27FC236}">
                <a16:creationId xmlns:a16="http://schemas.microsoft.com/office/drawing/2014/main" id="{0780D962-849A-4760-9E74-0FC279BB7DC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66441" y="1109973"/>
            <a:ext cx="369332" cy="369332"/>
          </a:xfrm>
          <a:prstGeom prst="rect">
            <a:avLst/>
          </a:prstGeom>
        </p:spPr>
      </p:pic>
    </p:spTree>
    <p:extLst>
      <p:ext uri="{BB962C8B-B14F-4D97-AF65-F5344CB8AC3E}">
        <p14:creationId xmlns:p14="http://schemas.microsoft.com/office/powerpoint/2010/main" val="420306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AE0A6E6-6DF1-4C45-803D-C83E243F3914}"/>
              </a:ext>
            </a:extLst>
          </p:cNvPr>
          <p:cNvSpPr/>
          <p:nvPr/>
        </p:nvSpPr>
        <p:spPr>
          <a:xfrm>
            <a:off x="8957225" y="5571789"/>
            <a:ext cx="3010306" cy="11562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75D64F8-96ED-4103-A7E5-71F66D7E5433}"/>
              </a:ext>
            </a:extLst>
          </p:cNvPr>
          <p:cNvSpPr>
            <a:spLocks noGrp="1"/>
          </p:cNvSpPr>
          <p:nvPr>
            <p:ph type="title"/>
          </p:nvPr>
        </p:nvSpPr>
        <p:spPr>
          <a:xfrm>
            <a:off x="536896" y="0"/>
            <a:ext cx="10515600" cy="1325563"/>
          </a:xfrm>
        </p:spPr>
        <p:txBody>
          <a:bodyPr>
            <a:normAutofit/>
          </a:bodyPr>
          <a:lstStyle/>
          <a:p>
            <a:r>
              <a:rPr lang="en-GB" dirty="0"/>
              <a:t>Simulation Environment</a:t>
            </a:r>
            <a:endParaRPr lang="en-US" dirty="0"/>
          </a:p>
        </p:txBody>
      </p:sp>
      <p:sp>
        <p:nvSpPr>
          <p:cNvPr id="4" name="Oval 3">
            <a:extLst>
              <a:ext uri="{FF2B5EF4-FFF2-40B4-BE49-F238E27FC236}">
                <a16:creationId xmlns:a16="http://schemas.microsoft.com/office/drawing/2014/main" id="{DFD7626F-9670-40C0-BD96-DF7EF41BAC79}"/>
              </a:ext>
            </a:extLst>
          </p:cNvPr>
          <p:cNvSpPr/>
          <p:nvPr/>
        </p:nvSpPr>
        <p:spPr>
          <a:xfrm>
            <a:off x="1577130" y="1824605"/>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94EE64B-62A2-4AFD-B3FB-5EC917A0A8E1}"/>
              </a:ext>
            </a:extLst>
          </p:cNvPr>
          <p:cNvSpPr/>
          <p:nvPr/>
        </p:nvSpPr>
        <p:spPr>
          <a:xfrm>
            <a:off x="1577130" y="2973590"/>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3F6556D-46D2-4B26-BFAA-9474CFF8953C}"/>
              </a:ext>
            </a:extLst>
          </p:cNvPr>
          <p:cNvSpPr/>
          <p:nvPr/>
        </p:nvSpPr>
        <p:spPr>
          <a:xfrm>
            <a:off x="1577130" y="4122575"/>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D1D1E5D-5DCD-40E3-840A-7EA1B32DA1AF}"/>
              </a:ext>
            </a:extLst>
          </p:cNvPr>
          <p:cNvSpPr/>
          <p:nvPr/>
        </p:nvSpPr>
        <p:spPr>
          <a:xfrm>
            <a:off x="1577130" y="5766510"/>
            <a:ext cx="964734" cy="10150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D3DB64-95F2-4C36-87CB-C3423B683BBF}"/>
              </a:ext>
            </a:extLst>
          </p:cNvPr>
          <p:cNvSpPr/>
          <p:nvPr/>
        </p:nvSpPr>
        <p:spPr>
          <a:xfrm>
            <a:off x="2021746" y="5267135"/>
            <a:ext cx="75501" cy="55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438520D-0C74-45C3-801B-A518EFD7E796}"/>
              </a:ext>
            </a:extLst>
          </p:cNvPr>
          <p:cNvSpPr/>
          <p:nvPr/>
        </p:nvSpPr>
        <p:spPr>
          <a:xfrm>
            <a:off x="2021746" y="5419927"/>
            <a:ext cx="75501" cy="55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0B29AA5-C716-49AC-A74A-3D6EDBF09366}"/>
              </a:ext>
            </a:extLst>
          </p:cNvPr>
          <p:cNvSpPr/>
          <p:nvPr/>
        </p:nvSpPr>
        <p:spPr>
          <a:xfrm>
            <a:off x="2021746" y="5581569"/>
            <a:ext cx="75501" cy="55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26F70F-3D61-45A5-BBB4-4900E41F3C6E}"/>
              </a:ext>
            </a:extLst>
          </p:cNvPr>
          <p:cNvSpPr txBox="1"/>
          <p:nvPr/>
        </p:nvSpPr>
        <p:spPr>
          <a:xfrm>
            <a:off x="1224791" y="1125040"/>
            <a:ext cx="1669409" cy="369332"/>
          </a:xfrm>
          <a:prstGeom prst="rect">
            <a:avLst/>
          </a:prstGeom>
          <a:noFill/>
        </p:spPr>
        <p:txBody>
          <a:bodyPr wrap="square" rtlCol="0">
            <a:spAutoFit/>
          </a:bodyPr>
          <a:lstStyle/>
          <a:p>
            <a:pPr algn="ctr"/>
            <a:r>
              <a:rPr lang="en-GB" dirty="0"/>
              <a:t>Current State</a:t>
            </a:r>
            <a:endParaRPr lang="en-US" dirty="0"/>
          </a:p>
        </p:txBody>
      </p:sp>
      <p:sp>
        <p:nvSpPr>
          <p:cNvPr id="12" name="TextBox 11">
            <a:extLst>
              <a:ext uri="{FF2B5EF4-FFF2-40B4-BE49-F238E27FC236}">
                <a16:creationId xmlns:a16="http://schemas.microsoft.com/office/drawing/2014/main" id="{F9FF4158-1654-43C1-B821-4A3F6414D15A}"/>
              </a:ext>
            </a:extLst>
          </p:cNvPr>
          <p:cNvSpPr txBox="1"/>
          <p:nvPr/>
        </p:nvSpPr>
        <p:spPr>
          <a:xfrm>
            <a:off x="5261295" y="1125040"/>
            <a:ext cx="1669409" cy="369332"/>
          </a:xfrm>
          <a:prstGeom prst="rect">
            <a:avLst/>
          </a:prstGeom>
          <a:noFill/>
        </p:spPr>
        <p:txBody>
          <a:bodyPr wrap="square" rtlCol="0">
            <a:spAutoFit/>
          </a:bodyPr>
          <a:lstStyle/>
          <a:p>
            <a:pPr algn="ctr"/>
            <a:r>
              <a:rPr lang="en-GB" dirty="0"/>
              <a:t>Actions</a:t>
            </a:r>
            <a:endParaRPr lang="en-US" dirty="0"/>
          </a:p>
        </p:txBody>
      </p:sp>
      <p:sp>
        <p:nvSpPr>
          <p:cNvPr id="13" name="TextBox 12">
            <a:extLst>
              <a:ext uri="{FF2B5EF4-FFF2-40B4-BE49-F238E27FC236}">
                <a16:creationId xmlns:a16="http://schemas.microsoft.com/office/drawing/2014/main" id="{25E99E58-2187-40D9-B268-A466F187423B}"/>
              </a:ext>
            </a:extLst>
          </p:cNvPr>
          <p:cNvSpPr txBox="1"/>
          <p:nvPr/>
        </p:nvSpPr>
        <p:spPr>
          <a:xfrm>
            <a:off x="9343238" y="2695589"/>
            <a:ext cx="1669409" cy="369332"/>
          </a:xfrm>
          <a:prstGeom prst="rect">
            <a:avLst/>
          </a:prstGeom>
          <a:noFill/>
        </p:spPr>
        <p:txBody>
          <a:bodyPr wrap="square" rtlCol="0">
            <a:spAutoFit/>
          </a:bodyPr>
          <a:lstStyle/>
          <a:p>
            <a:pPr algn="ctr"/>
            <a:r>
              <a:rPr lang="en-GB" dirty="0"/>
              <a:t>Rewards</a:t>
            </a:r>
            <a:endParaRPr lang="en-US" dirty="0"/>
          </a:p>
        </p:txBody>
      </p:sp>
      <p:sp>
        <p:nvSpPr>
          <p:cNvPr id="14" name="Rectangle 13">
            <a:extLst>
              <a:ext uri="{FF2B5EF4-FFF2-40B4-BE49-F238E27FC236}">
                <a16:creationId xmlns:a16="http://schemas.microsoft.com/office/drawing/2014/main" id="{01D27BE2-F8A3-4BD8-B96A-90AD219E2A81}"/>
              </a:ext>
            </a:extLst>
          </p:cNvPr>
          <p:cNvSpPr/>
          <p:nvPr/>
        </p:nvSpPr>
        <p:spPr>
          <a:xfrm>
            <a:off x="10737908" y="83243"/>
            <a:ext cx="1119929" cy="10075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Episode</a:t>
            </a:r>
          </a:p>
          <a:p>
            <a:pPr algn="ctr"/>
            <a:r>
              <a:rPr lang="en-GB" dirty="0">
                <a:solidFill>
                  <a:schemeClr val="accent1"/>
                </a:solidFill>
              </a:rPr>
              <a:t>2</a:t>
            </a:r>
          </a:p>
        </p:txBody>
      </p:sp>
      <p:cxnSp>
        <p:nvCxnSpPr>
          <p:cNvPr id="16" name="Straight Connector 15">
            <a:extLst>
              <a:ext uri="{FF2B5EF4-FFF2-40B4-BE49-F238E27FC236}">
                <a16:creationId xmlns:a16="http://schemas.microsoft.com/office/drawing/2014/main" id="{60495686-5445-457C-83BB-37DE7B96EE59}"/>
              </a:ext>
            </a:extLst>
          </p:cNvPr>
          <p:cNvCxnSpPr>
            <a:cxnSpLocks/>
          </p:cNvCxnSpPr>
          <p:nvPr/>
        </p:nvCxnSpPr>
        <p:spPr>
          <a:xfrm>
            <a:off x="387509" y="2913643"/>
            <a:ext cx="341947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3D8DF1-DCDB-4297-9143-49FD9C95260E}"/>
              </a:ext>
            </a:extLst>
          </p:cNvPr>
          <p:cNvSpPr txBox="1"/>
          <p:nvPr/>
        </p:nvSpPr>
        <p:spPr>
          <a:xfrm>
            <a:off x="671119" y="1330154"/>
            <a:ext cx="461665" cy="1458637"/>
          </a:xfrm>
          <a:prstGeom prst="rect">
            <a:avLst/>
          </a:prstGeom>
          <a:noFill/>
        </p:spPr>
        <p:txBody>
          <a:bodyPr vert="vert270" wrap="square" rtlCol="0">
            <a:spAutoFit/>
          </a:bodyPr>
          <a:lstStyle/>
          <a:p>
            <a:r>
              <a:rPr lang="en-GB" dirty="0"/>
              <a:t>Pre-calculated</a:t>
            </a:r>
            <a:endParaRPr lang="en-US" dirty="0"/>
          </a:p>
        </p:txBody>
      </p:sp>
      <p:sp>
        <p:nvSpPr>
          <p:cNvPr id="20" name="TextBox 19">
            <a:extLst>
              <a:ext uri="{FF2B5EF4-FFF2-40B4-BE49-F238E27FC236}">
                <a16:creationId xmlns:a16="http://schemas.microsoft.com/office/drawing/2014/main" id="{4BD9856F-4791-439F-AB75-BC3E124867B9}"/>
              </a:ext>
            </a:extLst>
          </p:cNvPr>
          <p:cNvSpPr txBox="1"/>
          <p:nvPr/>
        </p:nvSpPr>
        <p:spPr>
          <a:xfrm>
            <a:off x="671118" y="4313971"/>
            <a:ext cx="461665" cy="513415"/>
          </a:xfrm>
          <a:prstGeom prst="rect">
            <a:avLst/>
          </a:prstGeom>
          <a:noFill/>
        </p:spPr>
        <p:txBody>
          <a:bodyPr vert="vert270" wrap="square" rtlCol="0">
            <a:spAutoFit/>
          </a:bodyPr>
          <a:lstStyle/>
          <a:p>
            <a:pPr algn="ctr"/>
            <a:r>
              <a:rPr lang="en-GB" dirty="0"/>
              <a:t>Live</a:t>
            </a:r>
            <a:endParaRPr lang="en-US" dirty="0"/>
          </a:p>
        </p:txBody>
      </p:sp>
      <p:sp>
        <p:nvSpPr>
          <p:cNvPr id="21" name="Oval 20">
            <a:extLst>
              <a:ext uri="{FF2B5EF4-FFF2-40B4-BE49-F238E27FC236}">
                <a16:creationId xmlns:a16="http://schemas.microsoft.com/office/drawing/2014/main" id="{85DBB501-983F-436E-8EBC-3617C9B734D8}"/>
              </a:ext>
            </a:extLst>
          </p:cNvPr>
          <p:cNvSpPr/>
          <p:nvPr/>
        </p:nvSpPr>
        <p:spPr>
          <a:xfrm rot="19857200">
            <a:off x="5090367" y="3386520"/>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21EBE5-506B-4EEC-8B07-E6041B8A6B6C}"/>
              </a:ext>
            </a:extLst>
          </p:cNvPr>
          <p:cNvSpPr/>
          <p:nvPr/>
        </p:nvSpPr>
        <p:spPr>
          <a:xfrm rot="20920809">
            <a:off x="5219486" y="3890029"/>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3454F0A-5F6E-479B-ACA0-5B577A7BAB1E}"/>
              </a:ext>
            </a:extLst>
          </p:cNvPr>
          <p:cNvSpPr/>
          <p:nvPr/>
        </p:nvSpPr>
        <p:spPr>
          <a:xfrm rot="695927">
            <a:off x="5219287" y="4421219"/>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F94B1DF-8B54-456B-992D-76E74723051E}"/>
              </a:ext>
            </a:extLst>
          </p:cNvPr>
          <p:cNvSpPr/>
          <p:nvPr/>
        </p:nvSpPr>
        <p:spPr>
          <a:xfrm rot="1792301">
            <a:off x="5093042" y="4897048"/>
            <a:ext cx="1409079" cy="369332"/>
          </a:xfrm>
          <a:prstGeom prst="ellipse">
            <a:avLst/>
          </a:prstGeom>
          <a:solidFill>
            <a:srgbClr val="FFC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DD162FA-14ED-4401-8B37-89F9424DEC8C}"/>
              </a:ext>
            </a:extLst>
          </p:cNvPr>
          <p:cNvSpPr/>
          <p:nvPr/>
        </p:nvSpPr>
        <p:spPr>
          <a:xfrm rot="18702268">
            <a:off x="4897593" y="2914792"/>
            <a:ext cx="1409079"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7CB50-8FCD-441E-A619-778555EE806F}"/>
              </a:ext>
            </a:extLst>
          </p:cNvPr>
          <p:cNvSpPr/>
          <p:nvPr/>
        </p:nvSpPr>
        <p:spPr>
          <a:xfrm>
            <a:off x="9617979" y="3114981"/>
            <a:ext cx="1119929" cy="10075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solidFill>
                  <a:srgbClr val="00B050"/>
                </a:solidFill>
              </a:rPr>
              <a:t>+0.7</a:t>
            </a:r>
            <a:endParaRPr lang="en-US" dirty="0">
              <a:solidFill>
                <a:srgbClr val="00B050"/>
              </a:solidFill>
            </a:endParaRPr>
          </a:p>
        </p:txBody>
      </p:sp>
      <p:cxnSp>
        <p:nvCxnSpPr>
          <p:cNvPr id="32" name="Straight Connector 31">
            <a:extLst>
              <a:ext uri="{FF2B5EF4-FFF2-40B4-BE49-F238E27FC236}">
                <a16:creationId xmlns:a16="http://schemas.microsoft.com/office/drawing/2014/main" id="{703CB399-224E-4EE2-B14D-52B0CA0A0ABE}"/>
              </a:ext>
            </a:extLst>
          </p:cNvPr>
          <p:cNvCxnSpPr/>
          <p:nvPr/>
        </p:nvCxnSpPr>
        <p:spPr>
          <a:xfrm>
            <a:off x="10077909" y="6126316"/>
            <a:ext cx="1812022"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A1968B-F6EE-4042-B35B-708307BFE512}"/>
              </a:ext>
            </a:extLst>
          </p:cNvPr>
          <p:cNvSpPr txBox="1"/>
          <p:nvPr/>
        </p:nvSpPr>
        <p:spPr>
          <a:xfrm>
            <a:off x="8908468" y="5941650"/>
            <a:ext cx="1086783" cy="369332"/>
          </a:xfrm>
          <a:prstGeom prst="rect">
            <a:avLst/>
          </a:prstGeom>
          <a:noFill/>
        </p:spPr>
        <p:txBody>
          <a:bodyPr wrap="square">
            <a:spAutoFit/>
          </a:bodyPr>
          <a:lstStyle/>
          <a:p>
            <a:r>
              <a:rPr lang="en-GB" dirty="0"/>
              <a:t>Reward =</a:t>
            </a:r>
            <a:endParaRPr lang="en-US" dirty="0"/>
          </a:p>
        </p:txBody>
      </p:sp>
      <p:pic>
        <p:nvPicPr>
          <p:cNvPr id="36" name="Graphic 35" descr="Envelope with solid fill">
            <a:extLst>
              <a:ext uri="{FF2B5EF4-FFF2-40B4-BE49-F238E27FC236}">
                <a16:creationId xmlns:a16="http://schemas.microsoft.com/office/drawing/2014/main" id="{D5C22748-6B2A-4C3D-8CE9-54D680424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5615" y="5578280"/>
            <a:ext cx="458353" cy="458353"/>
          </a:xfrm>
          <a:prstGeom prst="rect">
            <a:avLst/>
          </a:prstGeom>
        </p:spPr>
      </p:pic>
      <p:pic>
        <p:nvPicPr>
          <p:cNvPr id="37" name="Graphic 36" descr="Envelope with solid fill">
            <a:extLst>
              <a:ext uri="{FF2B5EF4-FFF2-40B4-BE49-F238E27FC236}">
                <a16:creationId xmlns:a16="http://schemas.microsoft.com/office/drawing/2014/main" id="{0C0391BF-7022-4ACD-8D3E-B6ED6FF88A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74780" y="5571789"/>
            <a:ext cx="458353" cy="458353"/>
          </a:xfrm>
          <a:prstGeom prst="rect">
            <a:avLst/>
          </a:prstGeom>
        </p:spPr>
      </p:pic>
      <p:pic>
        <p:nvPicPr>
          <p:cNvPr id="38" name="Graphic 37" descr="Envelope with solid fill">
            <a:extLst>
              <a:ext uri="{FF2B5EF4-FFF2-40B4-BE49-F238E27FC236}">
                <a16:creationId xmlns:a16="http://schemas.microsoft.com/office/drawing/2014/main" id="{AA68BA80-04C7-4721-BDD5-5BB219931E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3436" y="6145818"/>
            <a:ext cx="458353" cy="458353"/>
          </a:xfrm>
          <a:prstGeom prst="rect">
            <a:avLst/>
          </a:prstGeom>
        </p:spPr>
      </p:pic>
      <p:sp>
        <p:nvSpPr>
          <p:cNvPr id="39" name="TextBox 38">
            <a:extLst>
              <a:ext uri="{FF2B5EF4-FFF2-40B4-BE49-F238E27FC236}">
                <a16:creationId xmlns:a16="http://schemas.microsoft.com/office/drawing/2014/main" id="{B1DD20D0-9F1F-4A93-8239-04411B6A33FA}"/>
              </a:ext>
            </a:extLst>
          </p:cNvPr>
          <p:cNvSpPr txBox="1"/>
          <p:nvPr/>
        </p:nvSpPr>
        <p:spPr>
          <a:xfrm>
            <a:off x="10814239" y="5660810"/>
            <a:ext cx="458352" cy="369332"/>
          </a:xfrm>
          <a:prstGeom prst="rect">
            <a:avLst/>
          </a:prstGeom>
          <a:noFill/>
        </p:spPr>
        <p:txBody>
          <a:bodyPr wrap="square">
            <a:spAutoFit/>
          </a:bodyPr>
          <a:lstStyle/>
          <a:p>
            <a:r>
              <a:rPr lang="en-GB" dirty="0"/>
              <a:t>- 2</a:t>
            </a:r>
            <a:endParaRPr lang="en-US" dirty="0"/>
          </a:p>
        </p:txBody>
      </p:sp>
      <p:pic>
        <p:nvPicPr>
          <p:cNvPr id="41" name="Graphic 40" descr="Hourglass Finished with solid fill">
            <a:extLst>
              <a:ext uri="{FF2B5EF4-FFF2-40B4-BE49-F238E27FC236}">
                <a16:creationId xmlns:a16="http://schemas.microsoft.com/office/drawing/2014/main" id="{8006A861-64E3-45C9-80D3-EA56F29161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88762" y="6361042"/>
            <a:ext cx="311574" cy="311574"/>
          </a:xfrm>
          <a:prstGeom prst="rect">
            <a:avLst/>
          </a:prstGeom>
        </p:spPr>
      </p:pic>
      <p:pic>
        <p:nvPicPr>
          <p:cNvPr id="43" name="Graphic 42" descr="Arrow Down with solid fill">
            <a:extLst>
              <a:ext uri="{FF2B5EF4-FFF2-40B4-BE49-F238E27FC236}">
                <a16:creationId xmlns:a16="http://schemas.microsoft.com/office/drawing/2014/main" id="{473C2279-0E11-4A46-9709-4C339F89D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12428" y="5806930"/>
            <a:ext cx="274739" cy="274739"/>
          </a:xfrm>
          <a:prstGeom prst="rect">
            <a:avLst/>
          </a:prstGeom>
        </p:spPr>
      </p:pic>
      <p:pic>
        <p:nvPicPr>
          <p:cNvPr id="45" name="Graphic 44" descr="Chevron arrows with solid fill">
            <a:extLst>
              <a:ext uri="{FF2B5EF4-FFF2-40B4-BE49-F238E27FC236}">
                <a16:creationId xmlns:a16="http://schemas.microsoft.com/office/drawing/2014/main" id="{C023A117-AC46-45AD-B2D3-6E2F53BE41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8325" y="5800965"/>
            <a:ext cx="240344" cy="240344"/>
          </a:xfrm>
          <a:prstGeom prst="rect">
            <a:avLst/>
          </a:prstGeom>
        </p:spPr>
      </p:pic>
      <p:cxnSp>
        <p:nvCxnSpPr>
          <p:cNvPr id="50" name="Straight Connector 49">
            <a:extLst>
              <a:ext uri="{FF2B5EF4-FFF2-40B4-BE49-F238E27FC236}">
                <a16:creationId xmlns:a16="http://schemas.microsoft.com/office/drawing/2014/main" id="{47F4C7A3-D850-4F12-A4EE-CCA366A0FFF9}"/>
              </a:ext>
            </a:extLst>
          </p:cNvPr>
          <p:cNvCxnSpPr/>
          <p:nvPr/>
        </p:nvCxnSpPr>
        <p:spPr>
          <a:xfrm>
            <a:off x="4054641" y="1305960"/>
            <a:ext cx="0" cy="53490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8D2552A-B94F-4FB6-9BAA-2D5E05BFD3FA}"/>
              </a:ext>
            </a:extLst>
          </p:cNvPr>
          <p:cNvCxnSpPr/>
          <p:nvPr/>
        </p:nvCxnSpPr>
        <p:spPr>
          <a:xfrm>
            <a:off x="8384759" y="1255113"/>
            <a:ext cx="0" cy="5349058"/>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pic>
        <p:nvPicPr>
          <p:cNvPr id="53" name="Graphic 52" descr="Marker with solid fill">
            <a:extLst>
              <a:ext uri="{FF2B5EF4-FFF2-40B4-BE49-F238E27FC236}">
                <a16:creationId xmlns:a16="http://schemas.microsoft.com/office/drawing/2014/main" id="{B0327519-7C36-4958-A42E-E18B2B84C2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94883" y="1803067"/>
            <a:ext cx="338279" cy="338279"/>
          </a:xfrm>
          <a:prstGeom prst="rect">
            <a:avLst/>
          </a:prstGeom>
        </p:spPr>
      </p:pic>
      <p:sp>
        <p:nvSpPr>
          <p:cNvPr id="54" name="TextBox 53">
            <a:extLst>
              <a:ext uri="{FF2B5EF4-FFF2-40B4-BE49-F238E27FC236}">
                <a16:creationId xmlns:a16="http://schemas.microsoft.com/office/drawing/2014/main" id="{724D5BBE-6DDD-4339-BDB6-F83BDC98AA31}"/>
              </a:ext>
            </a:extLst>
          </p:cNvPr>
          <p:cNvSpPr txBox="1"/>
          <p:nvPr/>
        </p:nvSpPr>
        <p:spPr>
          <a:xfrm>
            <a:off x="1524704" y="2019447"/>
            <a:ext cx="1078359" cy="415498"/>
          </a:xfrm>
          <a:prstGeom prst="rect">
            <a:avLst/>
          </a:prstGeom>
          <a:noFill/>
        </p:spPr>
        <p:txBody>
          <a:bodyPr wrap="square" rtlCol="0">
            <a:spAutoFit/>
          </a:bodyPr>
          <a:lstStyle/>
          <a:p>
            <a:pPr algn="ctr"/>
            <a:r>
              <a:rPr lang="en-GB" sz="1050" dirty="0"/>
              <a:t>Selected UE position</a:t>
            </a:r>
            <a:endParaRPr lang="en-US" sz="1050" dirty="0"/>
          </a:p>
        </p:txBody>
      </p:sp>
      <p:sp>
        <p:nvSpPr>
          <p:cNvPr id="56" name="TextBox 55">
            <a:extLst>
              <a:ext uri="{FF2B5EF4-FFF2-40B4-BE49-F238E27FC236}">
                <a16:creationId xmlns:a16="http://schemas.microsoft.com/office/drawing/2014/main" id="{D60F1ACE-8DB4-4C4D-A28F-9E79C5F54380}"/>
              </a:ext>
            </a:extLst>
          </p:cNvPr>
          <p:cNvSpPr txBox="1"/>
          <p:nvPr/>
        </p:nvSpPr>
        <p:spPr>
          <a:xfrm>
            <a:off x="1545071" y="3225562"/>
            <a:ext cx="1048641" cy="276999"/>
          </a:xfrm>
          <a:prstGeom prst="rect">
            <a:avLst/>
          </a:prstGeom>
          <a:noFill/>
        </p:spPr>
        <p:txBody>
          <a:bodyPr wrap="square" rtlCol="0">
            <a:spAutoFit/>
          </a:bodyPr>
          <a:lstStyle/>
          <a:p>
            <a:pPr algn="ctr"/>
            <a:r>
              <a:rPr lang="en-GB" sz="1200" dirty="0"/>
              <a:t>Throughput</a:t>
            </a:r>
            <a:endParaRPr lang="en-US" sz="1200" dirty="0"/>
          </a:p>
        </p:txBody>
      </p:sp>
      <p:pic>
        <p:nvPicPr>
          <p:cNvPr id="58" name="Graphic 57" descr="Gauge with solid fill">
            <a:extLst>
              <a:ext uri="{FF2B5EF4-FFF2-40B4-BE49-F238E27FC236}">
                <a16:creationId xmlns:a16="http://schemas.microsoft.com/office/drawing/2014/main" id="{9F608077-E94E-4AFB-B779-D05156F3C90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50171" y="2945416"/>
            <a:ext cx="418646" cy="418646"/>
          </a:xfrm>
          <a:prstGeom prst="rect">
            <a:avLst/>
          </a:prstGeom>
        </p:spPr>
      </p:pic>
      <p:sp>
        <p:nvSpPr>
          <p:cNvPr id="59" name="TextBox 58">
            <a:extLst>
              <a:ext uri="{FF2B5EF4-FFF2-40B4-BE49-F238E27FC236}">
                <a16:creationId xmlns:a16="http://schemas.microsoft.com/office/drawing/2014/main" id="{5F596EE6-66F6-4410-8ED9-8231770EAB5C}"/>
              </a:ext>
            </a:extLst>
          </p:cNvPr>
          <p:cNvSpPr txBox="1"/>
          <p:nvPr/>
        </p:nvSpPr>
        <p:spPr>
          <a:xfrm>
            <a:off x="1534036" y="4416717"/>
            <a:ext cx="1048641" cy="276999"/>
          </a:xfrm>
          <a:prstGeom prst="rect">
            <a:avLst/>
          </a:prstGeom>
          <a:noFill/>
        </p:spPr>
        <p:txBody>
          <a:bodyPr wrap="square" rtlCol="0">
            <a:spAutoFit/>
          </a:bodyPr>
          <a:lstStyle/>
          <a:p>
            <a:pPr algn="ctr"/>
            <a:r>
              <a:rPr lang="en-GB" sz="1200" dirty="0"/>
              <a:t>Selected UE</a:t>
            </a:r>
            <a:endParaRPr lang="en-US" sz="1200" dirty="0"/>
          </a:p>
        </p:txBody>
      </p:sp>
      <p:grpSp>
        <p:nvGrpSpPr>
          <p:cNvPr id="64" name="Group 63">
            <a:extLst>
              <a:ext uri="{FF2B5EF4-FFF2-40B4-BE49-F238E27FC236}">
                <a16:creationId xmlns:a16="http://schemas.microsoft.com/office/drawing/2014/main" id="{471B2B0F-3C4D-422A-9229-DC742A44B8B4}"/>
              </a:ext>
            </a:extLst>
          </p:cNvPr>
          <p:cNvGrpSpPr/>
          <p:nvPr/>
        </p:nvGrpSpPr>
        <p:grpSpPr>
          <a:xfrm>
            <a:off x="1894883" y="4165363"/>
            <a:ext cx="326946" cy="335103"/>
            <a:chOff x="2801285" y="3834768"/>
            <a:chExt cx="522891" cy="522891"/>
          </a:xfrm>
        </p:grpSpPr>
        <p:pic>
          <p:nvPicPr>
            <p:cNvPr id="61" name="Graphic 60" descr="Smart Phone with solid fill">
              <a:extLst>
                <a:ext uri="{FF2B5EF4-FFF2-40B4-BE49-F238E27FC236}">
                  <a16:creationId xmlns:a16="http://schemas.microsoft.com/office/drawing/2014/main" id="{515F200C-0D20-4254-9318-254366E5E7A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801285" y="3834768"/>
              <a:ext cx="522891" cy="522891"/>
            </a:xfrm>
            <a:prstGeom prst="rect">
              <a:avLst/>
            </a:prstGeom>
          </p:spPr>
        </p:pic>
        <p:pic>
          <p:nvPicPr>
            <p:cNvPr id="63" name="Graphic 62" descr="Checkmark with solid fill">
              <a:extLst>
                <a:ext uri="{FF2B5EF4-FFF2-40B4-BE49-F238E27FC236}">
                  <a16:creationId xmlns:a16="http://schemas.microsoft.com/office/drawing/2014/main" id="{4215EBFC-3CC5-4D80-BB3E-477408CBCB5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986211" y="4019731"/>
              <a:ext cx="148691" cy="148691"/>
            </a:xfrm>
            <a:prstGeom prst="rect">
              <a:avLst/>
            </a:prstGeom>
          </p:spPr>
        </p:pic>
      </p:grpSp>
      <p:cxnSp>
        <p:nvCxnSpPr>
          <p:cNvPr id="65" name="Straight Connector 64">
            <a:extLst>
              <a:ext uri="{FF2B5EF4-FFF2-40B4-BE49-F238E27FC236}">
                <a16:creationId xmlns:a16="http://schemas.microsoft.com/office/drawing/2014/main" id="{F9A44ABC-9090-49BC-B3CD-42F3E132CC77}"/>
              </a:ext>
            </a:extLst>
          </p:cNvPr>
          <p:cNvCxnSpPr>
            <a:cxnSpLocks/>
          </p:cNvCxnSpPr>
          <p:nvPr/>
        </p:nvCxnSpPr>
        <p:spPr>
          <a:xfrm>
            <a:off x="1577130" y="2409219"/>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BFF04A9-F330-4708-AB6A-69C9B2240EF7}"/>
              </a:ext>
            </a:extLst>
          </p:cNvPr>
          <p:cNvCxnSpPr>
            <a:cxnSpLocks/>
          </p:cNvCxnSpPr>
          <p:nvPr/>
        </p:nvCxnSpPr>
        <p:spPr>
          <a:xfrm>
            <a:off x="1577130" y="3502561"/>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7FFF727-7A1C-45CF-8EAA-A4911E82436E}"/>
              </a:ext>
            </a:extLst>
          </p:cNvPr>
          <p:cNvCxnSpPr>
            <a:cxnSpLocks/>
          </p:cNvCxnSpPr>
          <p:nvPr/>
        </p:nvCxnSpPr>
        <p:spPr>
          <a:xfrm>
            <a:off x="1577130" y="4668217"/>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274371-6133-4DCC-BF42-E671E5B689E2}"/>
              </a:ext>
            </a:extLst>
          </p:cNvPr>
          <p:cNvCxnSpPr>
            <a:cxnSpLocks/>
          </p:cNvCxnSpPr>
          <p:nvPr/>
        </p:nvCxnSpPr>
        <p:spPr>
          <a:xfrm>
            <a:off x="1577130" y="6274044"/>
            <a:ext cx="964734"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6251441-E83E-48BE-AB87-ADB4E8ECDFCA}"/>
              </a:ext>
            </a:extLst>
          </p:cNvPr>
          <p:cNvSpPr txBox="1"/>
          <p:nvPr/>
        </p:nvSpPr>
        <p:spPr>
          <a:xfrm>
            <a:off x="1535720" y="6007499"/>
            <a:ext cx="1048641" cy="276999"/>
          </a:xfrm>
          <a:prstGeom prst="rect">
            <a:avLst/>
          </a:prstGeom>
          <a:noFill/>
        </p:spPr>
        <p:txBody>
          <a:bodyPr wrap="square" rtlCol="0">
            <a:spAutoFit/>
          </a:bodyPr>
          <a:lstStyle/>
          <a:p>
            <a:pPr algn="ctr"/>
            <a:r>
              <a:rPr lang="en-GB" sz="1200" dirty="0"/>
              <a:t>Sent packets</a:t>
            </a:r>
            <a:endParaRPr lang="en-US" sz="1200" dirty="0"/>
          </a:p>
        </p:txBody>
      </p:sp>
      <p:grpSp>
        <p:nvGrpSpPr>
          <p:cNvPr id="77" name="Group 76">
            <a:extLst>
              <a:ext uri="{FF2B5EF4-FFF2-40B4-BE49-F238E27FC236}">
                <a16:creationId xmlns:a16="http://schemas.microsoft.com/office/drawing/2014/main" id="{14B1ABB0-3211-499E-A7D4-E06DB0DCD172}"/>
              </a:ext>
            </a:extLst>
          </p:cNvPr>
          <p:cNvGrpSpPr/>
          <p:nvPr/>
        </p:nvGrpSpPr>
        <p:grpSpPr>
          <a:xfrm>
            <a:off x="1842999" y="5766510"/>
            <a:ext cx="452783" cy="332080"/>
            <a:chOff x="2643379" y="5246199"/>
            <a:chExt cx="673054" cy="463029"/>
          </a:xfrm>
        </p:grpSpPr>
        <p:pic>
          <p:nvPicPr>
            <p:cNvPr id="75" name="Graphic 74" descr="Envelope with solid fill">
              <a:extLst>
                <a:ext uri="{FF2B5EF4-FFF2-40B4-BE49-F238E27FC236}">
                  <a16:creationId xmlns:a16="http://schemas.microsoft.com/office/drawing/2014/main" id="{7E104BC1-9DDA-441B-970D-A8D2D2DC72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3379" y="5246199"/>
              <a:ext cx="458353" cy="458353"/>
            </a:xfrm>
            <a:prstGeom prst="rect">
              <a:avLst/>
            </a:prstGeom>
          </p:spPr>
        </p:pic>
        <p:pic>
          <p:nvPicPr>
            <p:cNvPr id="76" name="Graphic 75" descr="Chevron arrows with solid fill">
              <a:extLst>
                <a:ext uri="{FF2B5EF4-FFF2-40B4-BE49-F238E27FC236}">
                  <a16:creationId xmlns:a16="http://schemas.microsoft.com/office/drawing/2014/main" id="{2F45DBAE-23E5-4AFF-9D4A-456E2C532C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76089" y="5468884"/>
              <a:ext cx="240344" cy="240344"/>
            </a:xfrm>
            <a:prstGeom prst="rect">
              <a:avLst/>
            </a:prstGeom>
          </p:spPr>
        </p:pic>
      </p:grpSp>
      <p:grpSp>
        <p:nvGrpSpPr>
          <p:cNvPr id="81" name="Group 80">
            <a:extLst>
              <a:ext uri="{FF2B5EF4-FFF2-40B4-BE49-F238E27FC236}">
                <a16:creationId xmlns:a16="http://schemas.microsoft.com/office/drawing/2014/main" id="{E42C962C-4584-4BD3-877D-F49BD0040621}"/>
              </a:ext>
            </a:extLst>
          </p:cNvPr>
          <p:cNvGrpSpPr/>
          <p:nvPr/>
        </p:nvGrpSpPr>
        <p:grpSpPr>
          <a:xfrm>
            <a:off x="7338160" y="2472819"/>
            <a:ext cx="522891" cy="733708"/>
            <a:chOff x="6669258" y="1809248"/>
            <a:chExt cx="522891" cy="733708"/>
          </a:xfrm>
        </p:grpSpPr>
        <p:pic>
          <p:nvPicPr>
            <p:cNvPr id="27" name="Graphic 26" descr="Smart Phone with solid fill">
              <a:extLst>
                <a:ext uri="{FF2B5EF4-FFF2-40B4-BE49-F238E27FC236}">
                  <a16:creationId xmlns:a16="http://schemas.microsoft.com/office/drawing/2014/main" id="{EB7D5BE1-D933-49A0-81FB-E98A39CA456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69258" y="1809248"/>
              <a:ext cx="522891" cy="522891"/>
            </a:xfrm>
            <a:prstGeom prst="rect">
              <a:avLst/>
            </a:prstGeom>
          </p:spPr>
        </p:pic>
        <p:sp>
          <p:nvSpPr>
            <p:cNvPr id="78" name="TextBox 77">
              <a:extLst>
                <a:ext uri="{FF2B5EF4-FFF2-40B4-BE49-F238E27FC236}">
                  <a16:creationId xmlns:a16="http://schemas.microsoft.com/office/drawing/2014/main" id="{097F0740-30F6-4C56-87E3-E4F6C98F55F2}"/>
                </a:ext>
              </a:extLst>
            </p:cNvPr>
            <p:cNvSpPr txBox="1"/>
            <p:nvPr/>
          </p:nvSpPr>
          <p:spPr>
            <a:xfrm>
              <a:off x="6695472" y="2265957"/>
              <a:ext cx="478526" cy="276999"/>
            </a:xfrm>
            <a:prstGeom prst="rect">
              <a:avLst/>
            </a:prstGeom>
            <a:noFill/>
          </p:spPr>
          <p:txBody>
            <a:bodyPr wrap="square" rtlCol="0">
              <a:spAutoFit/>
            </a:bodyPr>
            <a:lstStyle/>
            <a:p>
              <a:pPr algn="ctr"/>
              <a:r>
                <a:rPr lang="en-GB" sz="1200" dirty="0"/>
                <a:t>UE1</a:t>
              </a:r>
              <a:endParaRPr lang="en-US" sz="1200" dirty="0"/>
            </a:p>
          </p:txBody>
        </p:sp>
      </p:grpSp>
      <p:grpSp>
        <p:nvGrpSpPr>
          <p:cNvPr id="82" name="Group 81">
            <a:extLst>
              <a:ext uri="{FF2B5EF4-FFF2-40B4-BE49-F238E27FC236}">
                <a16:creationId xmlns:a16="http://schemas.microsoft.com/office/drawing/2014/main" id="{1DA8204D-3246-47C9-AC9E-CD440569491B}"/>
              </a:ext>
            </a:extLst>
          </p:cNvPr>
          <p:cNvGrpSpPr/>
          <p:nvPr/>
        </p:nvGrpSpPr>
        <p:grpSpPr>
          <a:xfrm>
            <a:off x="4738404" y="1550407"/>
            <a:ext cx="522891" cy="750847"/>
            <a:chOff x="7350206" y="3571186"/>
            <a:chExt cx="522891" cy="750847"/>
          </a:xfrm>
        </p:grpSpPr>
        <p:pic>
          <p:nvPicPr>
            <p:cNvPr id="28" name="Graphic 27" descr="Smart Phone with solid fill">
              <a:extLst>
                <a:ext uri="{FF2B5EF4-FFF2-40B4-BE49-F238E27FC236}">
                  <a16:creationId xmlns:a16="http://schemas.microsoft.com/office/drawing/2014/main" id="{4B88520E-EA12-41E7-9C87-CBA9BAB46E8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50206" y="3571186"/>
              <a:ext cx="522891" cy="522891"/>
            </a:xfrm>
            <a:prstGeom prst="rect">
              <a:avLst/>
            </a:prstGeom>
          </p:spPr>
        </p:pic>
        <p:sp>
          <p:nvSpPr>
            <p:cNvPr id="79" name="TextBox 78">
              <a:extLst>
                <a:ext uri="{FF2B5EF4-FFF2-40B4-BE49-F238E27FC236}">
                  <a16:creationId xmlns:a16="http://schemas.microsoft.com/office/drawing/2014/main" id="{D2FE2BC3-917E-4E75-AA69-FA9DB0DB2B56}"/>
                </a:ext>
              </a:extLst>
            </p:cNvPr>
            <p:cNvSpPr txBox="1"/>
            <p:nvPr/>
          </p:nvSpPr>
          <p:spPr>
            <a:xfrm>
              <a:off x="7382525" y="4045034"/>
              <a:ext cx="478526" cy="276999"/>
            </a:xfrm>
            <a:prstGeom prst="rect">
              <a:avLst/>
            </a:prstGeom>
            <a:noFill/>
          </p:spPr>
          <p:txBody>
            <a:bodyPr wrap="square" rtlCol="0">
              <a:spAutoFit/>
            </a:bodyPr>
            <a:lstStyle/>
            <a:p>
              <a:pPr algn="ctr"/>
              <a:r>
                <a:rPr lang="en-GB" sz="1200" dirty="0"/>
                <a:t>UE2</a:t>
              </a:r>
              <a:endParaRPr lang="en-US" sz="1200" dirty="0"/>
            </a:p>
          </p:txBody>
        </p:sp>
      </p:grpSp>
      <p:grpSp>
        <p:nvGrpSpPr>
          <p:cNvPr id="83" name="Group 82">
            <a:extLst>
              <a:ext uri="{FF2B5EF4-FFF2-40B4-BE49-F238E27FC236}">
                <a16:creationId xmlns:a16="http://schemas.microsoft.com/office/drawing/2014/main" id="{9C7754F6-2686-4B91-B0A7-96EC73A47111}"/>
              </a:ext>
            </a:extLst>
          </p:cNvPr>
          <p:cNvGrpSpPr/>
          <p:nvPr/>
        </p:nvGrpSpPr>
        <p:grpSpPr>
          <a:xfrm>
            <a:off x="7297571" y="5609293"/>
            <a:ext cx="522891" cy="748388"/>
            <a:chOff x="6651107" y="5751153"/>
            <a:chExt cx="522891" cy="748388"/>
          </a:xfrm>
        </p:grpSpPr>
        <p:pic>
          <p:nvPicPr>
            <p:cNvPr id="29" name="Graphic 28" descr="Smart Phone with solid fill">
              <a:extLst>
                <a:ext uri="{FF2B5EF4-FFF2-40B4-BE49-F238E27FC236}">
                  <a16:creationId xmlns:a16="http://schemas.microsoft.com/office/drawing/2014/main" id="{B9A17751-76EA-4634-B096-6DC630A866D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51107" y="5751153"/>
              <a:ext cx="522891" cy="522891"/>
            </a:xfrm>
            <a:prstGeom prst="rect">
              <a:avLst/>
            </a:prstGeom>
          </p:spPr>
        </p:pic>
        <p:sp>
          <p:nvSpPr>
            <p:cNvPr id="80" name="TextBox 79">
              <a:extLst>
                <a:ext uri="{FF2B5EF4-FFF2-40B4-BE49-F238E27FC236}">
                  <a16:creationId xmlns:a16="http://schemas.microsoft.com/office/drawing/2014/main" id="{27E03668-0866-4042-830A-A0AE6C24146A}"/>
                </a:ext>
              </a:extLst>
            </p:cNvPr>
            <p:cNvSpPr txBox="1"/>
            <p:nvPr/>
          </p:nvSpPr>
          <p:spPr>
            <a:xfrm>
              <a:off x="6673014" y="6222542"/>
              <a:ext cx="478526" cy="276999"/>
            </a:xfrm>
            <a:prstGeom prst="rect">
              <a:avLst/>
            </a:prstGeom>
            <a:noFill/>
          </p:spPr>
          <p:txBody>
            <a:bodyPr wrap="square" rtlCol="0">
              <a:spAutoFit/>
            </a:bodyPr>
            <a:lstStyle/>
            <a:p>
              <a:pPr algn="ctr"/>
              <a:r>
                <a:rPr lang="en-GB" sz="1200" dirty="0">
                  <a:solidFill>
                    <a:srgbClr val="00B050"/>
                  </a:solidFill>
                </a:rPr>
                <a:t>UE3</a:t>
              </a:r>
              <a:endParaRPr lang="en-US" sz="1200" dirty="0">
                <a:solidFill>
                  <a:srgbClr val="00B050"/>
                </a:solidFill>
              </a:endParaRPr>
            </a:p>
          </p:txBody>
        </p:sp>
      </p:grpSp>
      <p:sp>
        <p:nvSpPr>
          <p:cNvPr id="84" name="TextBox 83">
            <a:extLst>
              <a:ext uri="{FF2B5EF4-FFF2-40B4-BE49-F238E27FC236}">
                <a16:creationId xmlns:a16="http://schemas.microsoft.com/office/drawing/2014/main" id="{67574F9E-E0BE-4876-B24D-77590F52B38C}"/>
              </a:ext>
            </a:extLst>
          </p:cNvPr>
          <p:cNvSpPr txBox="1"/>
          <p:nvPr/>
        </p:nvSpPr>
        <p:spPr>
          <a:xfrm>
            <a:off x="1694097" y="3569813"/>
            <a:ext cx="730146" cy="253916"/>
          </a:xfrm>
          <a:prstGeom prst="rect">
            <a:avLst/>
          </a:prstGeom>
          <a:noFill/>
        </p:spPr>
        <p:txBody>
          <a:bodyPr wrap="square" rtlCol="0">
            <a:spAutoFit/>
          </a:bodyPr>
          <a:lstStyle/>
          <a:p>
            <a:r>
              <a:rPr lang="en-GB" sz="1050" dirty="0">
                <a:solidFill>
                  <a:schemeClr val="accent4">
                    <a:lumMod val="75000"/>
                  </a:schemeClr>
                </a:solidFill>
              </a:rPr>
              <a:t>2.5 Mbps</a:t>
            </a:r>
          </a:p>
        </p:txBody>
      </p:sp>
      <p:cxnSp>
        <p:nvCxnSpPr>
          <p:cNvPr id="85" name="Straight Connector 84">
            <a:extLst>
              <a:ext uri="{FF2B5EF4-FFF2-40B4-BE49-F238E27FC236}">
                <a16:creationId xmlns:a16="http://schemas.microsoft.com/office/drawing/2014/main" id="{492D0659-B840-4BD3-9B63-5BD05420C677}"/>
              </a:ext>
            </a:extLst>
          </p:cNvPr>
          <p:cNvCxnSpPr>
            <a:cxnSpLocks/>
          </p:cNvCxnSpPr>
          <p:nvPr/>
        </p:nvCxnSpPr>
        <p:spPr>
          <a:xfrm>
            <a:off x="1631393" y="2581056"/>
            <a:ext cx="854632" cy="0"/>
          </a:xfrm>
          <a:prstGeom prst="line">
            <a:avLst/>
          </a:prstGeom>
          <a:ln w="57150">
            <a:prstDash val="soli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EAEB9E1-97AE-4CE9-ABDC-850D5CAE6286}"/>
              </a:ext>
            </a:extLst>
          </p:cNvPr>
          <p:cNvSpPr txBox="1"/>
          <p:nvPr/>
        </p:nvSpPr>
        <p:spPr>
          <a:xfrm>
            <a:off x="1683012" y="2379771"/>
            <a:ext cx="238118" cy="263098"/>
          </a:xfrm>
          <a:prstGeom prst="rect">
            <a:avLst/>
          </a:prstGeom>
          <a:noFill/>
        </p:spPr>
        <p:txBody>
          <a:bodyPr wrap="square" rtlCol="0">
            <a:spAutoFit/>
          </a:bodyPr>
          <a:lstStyle/>
          <a:p>
            <a:r>
              <a:rPr lang="en-GB" sz="1050" dirty="0"/>
              <a:t>X</a:t>
            </a:r>
          </a:p>
        </p:txBody>
      </p:sp>
      <p:sp>
        <p:nvSpPr>
          <p:cNvPr id="90" name="TextBox 89">
            <a:extLst>
              <a:ext uri="{FF2B5EF4-FFF2-40B4-BE49-F238E27FC236}">
                <a16:creationId xmlns:a16="http://schemas.microsoft.com/office/drawing/2014/main" id="{C92E4C44-EF8A-437F-B76E-428F67DFC35C}"/>
              </a:ext>
            </a:extLst>
          </p:cNvPr>
          <p:cNvSpPr txBox="1"/>
          <p:nvPr/>
        </p:nvSpPr>
        <p:spPr>
          <a:xfrm>
            <a:off x="1931065" y="2375250"/>
            <a:ext cx="238118" cy="263098"/>
          </a:xfrm>
          <a:prstGeom prst="rect">
            <a:avLst/>
          </a:prstGeom>
          <a:noFill/>
        </p:spPr>
        <p:txBody>
          <a:bodyPr wrap="square" rtlCol="0">
            <a:spAutoFit/>
          </a:bodyPr>
          <a:lstStyle/>
          <a:p>
            <a:r>
              <a:rPr lang="en-GB" sz="1050" dirty="0"/>
              <a:t>Y</a:t>
            </a:r>
          </a:p>
        </p:txBody>
      </p:sp>
      <p:sp>
        <p:nvSpPr>
          <p:cNvPr id="91" name="TextBox 90">
            <a:extLst>
              <a:ext uri="{FF2B5EF4-FFF2-40B4-BE49-F238E27FC236}">
                <a16:creationId xmlns:a16="http://schemas.microsoft.com/office/drawing/2014/main" id="{50FB4920-9328-42F0-90AB-2C76848E9E0F}"/>
              </a:ext>
            </a:extLst>
          </p:cNvPr>
          <p:cNvSpPr txBox="1"/>
          <p:nvPr/>
        </p:nvSpPr>
        <p:spPr>
          <a:xfrm>
            <a:off x="2183836" y="2374780"/>
            <a:ext cx="238118" cy="263098"/>
          </a:xfrm>
          <a:prstGeom prst="rect">
            <a:avLst/>
          </a:prstGeom>
          <a:noFill/>
        </p:spPr>
        <p:txBody>
          <a:bodyPr wrap="square" rtlCol="0">
            <a:spAutoFit/>
          </a:bodyPr>
          <a:lstStyle/>
          <a:p>
            <a:r>
              <a:rPr lang="en-GB" sz="1050" dirty="0"/>
              <a:t>Z</a:t>
            </a:r>
          </a:p>
        </p:txBody>
      </p:sp>
      <p:sp>
        <p:nvSpPr>
          <p:cNvPr id="92" name="TextBox 91">
            <a:extLst>
              <a:ext uri="{FF2B5EF4-FFF2-40B4-BE49-F238E27FC236}">
                <a16:creationId xmlns:a16="http://schemas.microsoft.com/office/drawing/2014/main" id="{CB44169F-B7BD-4253-A4D2-BD71E9682BE1}"/>
              </a:ext>
            </a:extLst>
          </p:cNvPr>
          <p:cNvSpPr txBox="1"/>
          <p:nvPr/>
        </p:nvSpPr>
        <p:spPr>
          <a:xfrm>
            <a:off x="1651554" y="2563457"/>
            <a:ext cx="292857" cy="253916"/>
          </a:xfrm>
          <a:prstGeom prst="rect">
            <a:avLst/>
          </a:prstGeom>
          <a:noFill/>
        </p:spPr>
        <p:txBody>
          <a:bodyPr wrap="square" rtlCol="0">
            <a:spAutoFit/>
          </a:bodyPr>
          <a:lstStyle/>
          <a:p>
            <a:r>
              <a:rPr lang="en-GB" sz="1050" dirty="0">
                <a:solidFill>
                  <a:schemeClr val="accent4">
                    <a:lumMod val="75000"/>
                  </a:schemeClr>
                </a:solidFill>
              </a:rPr>
              <a:t>-7</a:t>
            </a:r>
          </a:p>
        </p:txBody>
      </p:sp>
      <p:sp>
        <p:nvSpPr>
          <p:cNvPr id="93" name="TextBox 92">
            <a:extLst>
              <a:ext uri="{FF2B5EF4-FFF2-40B4-BE49-F238E27FC236}">
                <a16:creationId xmlns:a16="http://schemas.microsoft.com/office/drawing/2014/main" id="{00EA5424-5760-4EBB-8BAB-C1EFEA8C95F7}"/>
              </a:ext>
            </a:extLst>
          </p:cNvPr>
          <p:cNvSpPr txBox="1"/>
          <p:nvPr/>
        </p:nvSpPr>
        <p:spPr>
          <a:xfrm>
            <a:off x="1865111" y="2563457"/>
            <a:ext cx="376523" cy="253916"/>
          </a:xfrm>
          <a:prstGeom prst="rect">
            <a:avLst/>
          </a:prstGeom>
          <a:noFill/>
        </p:spPr>
        <p:txBody>
          <a:bodyPr wrap="square" rtlCol="0">
            <a:spAutoFit/>
          </a:bodyPr>
          <a:lstStyle/>
          <a:p>
            <a:r>
              <a:rPr lang="en-GB" sz="1050" dirty="0">
                <a:solidFill>
                  <a:schemeClr val="accent4">
                    <a:lumMod val="75000"/>
                  </a:schemeClr>
                </a:solidFill>
              </a:rPr>
              <a:t> 10</a:t>
            </a:r>
          </a:p>
        </p:txBody>
      </p:sp>
      <p:sp>
        <p:nvSpPr>
          <p:cNvPr id="96" name="TextBox 95">
            <a:extLst>
              <a:ext uri="{FF2B5EF4-FFF2-40B4-BE49-F238E27FC236}">
                <a16:creationId xmlns:a16="http://schemas.microsoft.com/office/drawing/2014/main" id="{FB694355-FA17-45D0-9141-97C2096DE89F}"/>
              </a:ext>
            </a:extLst>
          </p:cNvPr>
          <p:cNvSpPr txBox="1"/>
          <p:nvPr/>
        </p:nvSpPr>
        <p:spPr>
          <a:xfrm>
            <a:off x="2175262" y="2563457"/>
            <a:ext cx="212336" cy="253916"/>
          </a:xfrm>
          <a:prstGeom prst="rect">
            <a:avLst/>
          </a:prstGeom>
          <a:noFill/>
        </p:spPr>
        <p:txBody>
          <a:bodyPr wrap="square" rtlCol="0">
            <a:spAutoFit/>
          </a:bodyPr>
          <a:lstStyle/>
          <a:p>
            <a:r>
              <a:rPr lang="en-GB" sz="1050" dirty="0">
                <a:solidFill>
                  <a:schemeClr val="accent4">
                    <a:lumMod val="75000"/>
                  </a:schemeClr>
                </a:solidFill>
              </a:rPr>
              <a:t>4</a:t>
            </a:r>
          </a:p>
        </p:txBody>
      </p:sp>
      <p:sp>
        <p:nvSpPr>
          <p:cNvPr id="97" name="TextBox 96">
            <a:extLst>
              <a:ext uri="{FF2B5EF4-FFF2-40B4-BE49-F238E27FC236}">
                <a16:creationId xmlns:a16="http://schemas.microsoft.com/office/drawing/2014/main" id="{B4D98185-3BFC-4857-9ECE-FAC35291A593}"/>
              </a:ext>
            </a:extLst>
          </p:cNvPr>
          <p:cNvSpPr txBox="1"/>
          <p:nvPr/>
        </p:nvSpPr>
        <p:spPr>
          <a:xfrm>
            <a:off x="1844863" y="4751718"/>
            <a:ext cx="410521" cy="253916"/>
          </a:xfrm>
          <a:prstGeom prst="rect">
            <a:avLst/>
          </a:prstGeom>
          <a:noFill/>
        </p:spPr>
        <p:txBody>
          <a:bodyPr wrap="square" rtlCol="0">
            <a:spAutoFit/>
          </a:bodyPr>
          <a:lstStyle/>
          <a:p>
            <a:r>
              <a:rPr lang="en-GB" sz="1050" dirty="0">
                <a:solidFill>
                  <a:schemeClr val="accent4">
                    <a:lumMod val="75000"/>
                  </a:schemeClr>
                </a:solidFill>
              </a:rPr>
              <a:t>UE1</a:t>
            </a:r>
          </a:p>
        </p:txBody>
      </p:sp>
      <p:sp>
        <p:nvSpPr>
          <p:cNvPr id="98" name="TextBox 97">
            <a:extLst>
              <a:ext uri="{FF2B5EF4-FFF2-40B4-BE49-F238E27FC236}">
                <a16:creationId xmlns:a16="http://schemas.microsoft.com/office/drawing/2014/main" id="{F2CBDE0C-509F-4526-B788-BF4EA231A36B}"/>
              </a:ext>
            </a:extLst>
          </p:cNvPr>
          <p:cNvSpPr txBox="1"/>
          <p:nvPr/>
        </p:nvSpPr>
        <p:spPr>
          <a:xfrm>
            <a:off x="1887950" y="6371948"/>
            <a:ext cx="389234" cy="253916"/>
          </a:xfrm>
          <a:prstGeom prst="rect">
            <a:avLst/>
          </a:prstGeom>
          <a:noFill/>
        </p:spPr>
        <p:txBody>
          <a:bodyPr wrap="square" rtlCol="0">
            <a:spAutoFit/>
          </a:bodyPr>
          <a:lstStyle/>
          <a:p>
            <a:r>
              <a:rPr lang="en-GB" sz="1050" dirty="0">
                <a:solidFill>
                  <a:schemeClr val="accent4">
                    <a:lumMod val="75000"/>
                  </a:schemeClr>
                </a:solidFill>
              </a:rPr>
              <a:t>30</a:t>
            </a:r>
          </a:p>
        </p:txBody>
      </p:sp>
      <p:pic>
        <p:nvPicPr>
          <p:cNvPr id="72" name="Graphic 71" descr="Document with solid fill">
            <a:extLst>
              <a:ext uri="{FF2B5EF4-FFF2-40B4-BE49-F238E27FC236}">
                <a16:creationId xmlns:a16="http://schemas.microsoft.com/office/drawing/2014/main" id="{A6AE6C44-E4C1-428F-9400-5128192FE51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654613" y="1120763"/>
            <a:ext cx="386750" cy="386750"/>
          </a:xfrm>
          <a:prstGeom prst="rect">
            <a:avLst/>
          </a:prstGeom>
        </p:spPr>
      </p:pic>
      <p:pic>
        <p:nvPicPr>
          <p:cNvPr id="73" name="Graphic 72" descr="Clipboard Partially Checked with solid fill">
            <a:extLst>
              <a:ext uri="{FF2B5EF4-FFF2-40B4-BE49-F238E27FC236}">
                <a16:creationId xmlns:a16="http://schemas.microsoft.com/office/drawing/2014/main" id="{0FA79443-D562-4241-BE7A-1A40C236F08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466441" y="1109973"/>
            <a:ext cx="369332" cy="369332"/>
          </a:xfrm>
          <a:prstGeom prst="rect">
            <a:avLst/>
          </a:prstGeom>
        </p:spPr>
      </p:pic>
    </p:spTree>
    <p:extLst>
      <p:ext uri="{BB962C8B-B14F-4D97-AF65-F5344CB8AC3E}">
        <p14:creationId xmlns:p14="http://schemas.microsoft.com/office/powerpoint/2010/main" val="176175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F72714-F5FA-4483-BD01-8F613D97ACA5}"/>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Agent experience</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92526B01-558D-4624-AB67-7C2F67300CAB}"/>
              </a:ext>
            </a:extLst>
          </p:cNvPr>
          <p:cNvGraphicFramePr>
            <a:graphicFrameLocks noGrp="1"/>
          </p:cNvGraphicFramePr>
          <p:nvPr>
            <p:extLst>
              <p:ext uri="{D42A27DB-BD31-4B8C-83A1-F6EECF244321}">
                <p14:modId xmlns:p14="http://schemas.microsoft.com/office/powerpoint/2010/main" val="3683781496"/>
              </p:ext>
            </p:extLst>
          </p:nvPr>
        </p:nvGraphicFramePr>
        <p:xfrm>
          <a:off x="549058" y="2494240"/>
          <a:ext cx="10848491" cy="3399954"/>
        </p:xfrm>
        <a:graphic>
          <a:graphicData uri="http://schemas.openxmlformats.org/drawingml/2006/table">
            <a:tbl>
              <a:tblPr firstRow="1" bandRow="1">
                <a:noFill/>
                <a:tableStyleId>{5C22544A-7EE6-4342-B048-85BDC9FD1C3A}</a:tableStyleId>
              </a:tblPr>
              <a:tblGrid>
                <a:gridCol w="2630370">
                  <a:extLst>
                    <a:ext uri="{9D8B030D-6E8A-4147-A177-3AD203B41FA5}">
                      <a16:colId xmlns:a16="http://schemas.microsoft.com/office/drawing/2014/main" val="3649062986"/>
                    </a:ext>
                  </a:extLst>
                </a:gridCol>
                <a:gridCol w="2669445">
                  <a:extLst>
                    <a:ext uri="{9D8B030D-6E8A-4147-A177-3AD203B41FA5}">
                      <a16:colId xmlns:a16="http://schemas.microsoft.com/office/drawing/2014/main" val="439434542"/>
                    </a:ext>
                  </a:extLst>
                </a:gridCol>
                <a:gridCol w="2774338">
                  <a:extLst>
                    <a:ext uri="{9D8B030D-6E8A-4147-A177-3AD203B41FA5}">
                      <a16:colId xmlns:a16="http://schemas.microsoft.com/office/drawing/2014/main" val="1537554448"/>
                    </a:ext>
                  </a:extLst>
                </a:gridCol>
                <a:gridCol w="2774338">
                  <a:extLst>
                    <a:ext uri="{9D8B030D-6E8A-4147-A177-3AD203B41FA5}">
                      <a16:colId xmlns:a16="http://schemas.microsoft.com/office/drawing/2014/main" val="3691047541"/>
                    </a:ext>
                  </a:extLst>
                </a:gridCol>
              </a:tblGrid>
              <a:tr h="549319">
                <a:tc>
                  <a:txBody>
                    <a:bodyPr/>
                    <a:lstStyle/>
                    <a:p>
                      <a:pPr algn="l"/>
                      <a:r>
                        <a:rPr lang="en-GB" sz="1600" b="1" cap="all" spc="60" dirty="0">
                          <a:solidFill>
                            <a:schemeClr val="tx1"/>
                          </a:solidFill>
                        </a:rPr>
                        <a:t>     Current state</a:t>
                      </a:r>
                      <a:endParaRPr lang="en-US" sz="1600" b="1" cap="all" spc="60" dirty="0">
                        <a:solidFill>
                          <a:schemeClr val="tx1"/>
                        </a:solidFill>
                      </a:endParaRPr>
                    </a:p>
                  </a:txBody>
                  <a:tcPr marL="124845" marR="124845" marT="124845" marB="124845"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noFill/>
                  </a:tcPr>
                </a:tc>
                <a:tc>
                  <a:txBody>
                    <a:bodyPr/>
                    <a:lstStyle/>
                    <a:p>
                      <a:pPr algn="l"/>
                      <a:r>
                        <a:rPr lang="en-GB" sz="1600" b="1" cap="all" spc="60" dirty="0">
                          <a:solidFill>
                            <a:schemeClr val="tx1"/>
                          </a:solidFill>
                        </a:rPr>
                        <a:t>           Actions</a:t>
                      </a:r>
                      <a:endParaRPr lang="en-US" sz="1600" b="1" cap="all" spc="60" dirty="0">
                        <a:solidFill>
                          <a:schemeClr val="tx1"/>
                        </a:solidFill>
                      </a:endParaRPr>
                    </a:p>
                  </a:txBody>
                  <a:tcPr marL="124845" marR="124845" marT="124845" marB="12484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noFill/>
                  </a:tcPr>
                </a:tc>
                <a:tc>
                  <a:txBody>
                    <a:bodyPr/>
                    <a:lstStyle/>
                    <a:p>
                      <a:pPr algn="l"/>
                      <a:r>
                        <a:rPr lang="en-GB" sz="1600" b="1" cap="all" spc="60" dirty="0">
                          <a:solidFill>
                            <a:schemeClr val="tx1"/>
                          </a:solidFill>
                        </a:rPr>
                        <a:t>       Future state</a:t>
                      </a:r>
                      <a:endParaRPr lang="en-US" sz="1600" b="1" cap="all" spc="60" dirty="0">
                        <a:solidFill>
                          <a:schemeClr val="tx1"/>
                        </a:solidFill>
                      </a:endParaRPr>
                    </a:p>
                  </a:txBody>
                  <a:tcPr marL="124845" marR="124845" marT="124845" marB="12484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noFill/>
                  </a:tcPr>
                </a:tc>
                <a:tc>
                  <a:txBody>
                    <a:bodyPr/>
                    <a:lstStyle/>
                    <a:p>
                      <a:pPr algn="l"/>
                      <a:r>
                        <a:rPr lang="en-GB" sz="1600" b="1" cap="all" spc="60" dirty="0">
                          <a:solidFill>
                            <a:schemeClr val="tx1"/>
                          </a:solidFill>
                        </a:rPr>
                        <a:t>          Rewards</a:t>
                      </a:r>
                      <a:endParaRPr lang="en-US" sz="1600" b="1" cap="all" spc="60" dirty="0">
                        <a:solidFill>
                          <a:schemeClr val="tx1"/>
                        </a:solidFill>
                      </a:endParaRPr>
                    </a:p>
                  </a:txBody>
                  <a:tcPr marL="124845" marR="124845" marT="124845" marB="124845"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2604925"/>
                  </a:ext>
                </a:extLst>
              </a:tr>
              <a:tr h="570127">
                <a:tc>
                  <a:txBody>
                    <a:bodyPr/>
                    <a:lstStyle/>
                    <a:p>
                      <a:pPr algn="ctr"/>
                      <a:r>
                        <a:rPr lang="en-GB" sz="2200" b="0" cap="none" spc="0" dirty="0">
                          <a:solidFill>
                            <a:schemeClr val="tx1"/>
                          </a:solidFill>
                        </a:rPr>
                        <a:t>-</a:t>
                      </a:r>
                      <a:endParaRPr lang="en-US" sz="2200" b="0" cap="none" spc="0" dirty="0">
                        <a:solidFill>
                          <a:schemeClr val="tx1"/>
                        </a:solidFill>
                      </a:endParaRPr>
                    </a:p>
                  </a:txBody>
                  <a:tcPr marL="124845" marR="124845" marT="62423" marB="12484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a:r>
                        <a:rPr lang="en-GB" sz="2200" b="0" cap="none" spc="0" dirty="0">
                          <a:solidFill>
                            <a:schemeClr val="tx1"/>
                          </a:solidFill>
                        </a:rPr>
                        <a:t>Beam3|UE2</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0" cap="none" spc="0" dirty="0">
                          <a:solidFill>
                            <a:schemeClr val="tx1"/>
                          </a:solidFill>
                        </a:rPr>
                        <a:t>-9,-14,-8|300|UE2|..</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noFill/>
                  </a:tcPr>
                </a:tc>
                <a:tc>
                  <a:txBody>
                    <a:bodyPr/>
                    <a:lstStyle/>
                    <a:p>
                      <a:pPr algn="ctr"/>
                      <a:r>
                        <a:rPr lang="en-GB" sz="2200" b="0" cap="none" spc="0">
                          <a:solidFill>
                            <a:schemeClr val="tx1"/>
                          </a:solidFill>
                        </a:rPr>
                        <a:t>+1</a:t>
                      </a:r>
                      <a:endParaRPr lang="en-US" sz="2200" b="0" cap="none" spc="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mpd="sng">
                      <a:noFill/>
                      <a:prstDash val="solid"/>
                    </a:lnB>
                    <a:noFill/>
                  </a:tcPr>
                </a:tc>
                <a:extLst>
                  <a:ext uri="{0D108BD9-81ED-4DB2-BD59-A6C34878D82A}">
                    <a16:rowId xmlns:a16="http://schemas.microsoft.com/office/drawing/2014/main" val="4262211692"/>
                  </a:ext>
                </a:extLst>
              </a:tr>
              <a:tr h="570127">
                <a:tc>
                  <a:txBody>
                    <a:bodyPr/>
                    <a:lstStyle/>
                    <a:p>
                      <a:pPr algn="ctr"/>
                      <a:r>
                        <a:rPr lang="en-GB" sz="2200" b="0" cap="none" spc="0">
                          <a:solidFill>
                            <a:schemeClr val="tx1"/>
                          </a:solidFill>
                        </a:rPr>
                        <a:t>-9,-14,-8|300|UE2|..</a:t>
                      </a:r>
                      <a:endParaRPr lang="en-US" sz="2200" b="0" cap="none" spc="0">
                        <a:solidFill>
                          <a:schemeClr val="tx1"/>
                        </a:solidFill>
                      </a:endParaRPr>
                    </a:p>
                  </a:txBody>
                  <a:tcPr marL="124845" marR="124845" marT="62423" marB="124845">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0" cap="none" spc="0" dirty="0">
                          <a:solidFill>
                            <a:schemeClr val="tx1"/>
                          </a:solidFill>
                        </a:rPr>
                        <a:t>Beam5|UE1</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0" cap="none" spc="0" dirty="0">
                          <a:solidFill>
                            <a:schemeClr val="tx1"/>
                          </a:solidFill>
                        </a:rPr>
                        <a:t>-7,10,4|2.5|UE1|..</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a:r>
                        <a:rPr lang="en-GB" sz="2200" b="0" cap="none" spc="0">
                          <a:solidFill>
                            <a:schemeClr val="tx1"/>
                          </a:solidFill>
                        </a:rPr>
                        <a:t>-1.5</a:t>
                      </a:r>
                      <a:endParaRPr lang="en-US" sz="2200" b="0" cap="none" spc="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395890772"/>
                  </a:ext>
                </a:extLst>
              </a:tr>
              <a:tr h="5701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0" cap="none" spc="0" dirty="0">
                          <a:solidFill>
                            <a:schemeClr val="tx1"/>
                          </a:solidFill>
                        </a:rPr>
                        <a:t>-7,10,4|2.5|UE1|..</a:t>
                      </a:r>
                      <a:endParaRPr lang="en-US" sz="2200" b="0" cap="none" spc="0" dirty="0">
                        <a:solidFill>
                          <a:schemeClr val="tx1"/>
                        </a:solidFill>
                      </a:endParaRPr>
                    </a:p>
                  </a:txBody>
                  <a:tcPr marL="124845" marR="124845" marT="62423" marB="124845">
                    <a:lnL w="12700" cap="flat" cmpd="sng" algn="ctr">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0" cap="none" spc="0">
                          <a:solidFill>
                            <a:schemeClr val="tx1"/>
                          </a:solidFill>
                        </a:rPr>
                        <a:t>Beam5|UE3</a:t>
                      </a:r>
                      <a:endParaRPr lang="en-US" sz="2200" b="0" cap="none" spc="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a:r>
                        <a:rPr lang="en-GB" sz="2200" b="0" cap="none" spc="0" dirty="0">
                          <a:solidFill>
                            <a:schemeClr val="tx1"/>
                          </a:solidFill>
                        </a:rPr>
                        <a:t>…</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noFill/>
                  </a:tcPr>
                </a:tc>
                <a:tc>
                  <a:txBody>
                    <a:bodyPr/>
                    <a:lstStyle/>
                    <a:p>
                      <a:pPr algn="ctr"/>
                      <a:r>
                        <a:rPr lang="en-GB" sz="2200" b="0" cap="none" spc="0" dirty="0">
                          <a:solidFill>
                            <a:schemeClr val="tx1"/>
                          </a:solidFill>
                        </a:rPr>
                        <a:t>…</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65837291"/>
                  </a:ext>
                </a:extLst>
              </a:tr>
              <a:tr h="570127">
                <a:tc>
                  <a:txBody>
                    <a:bodyPr/>
                    <a:lstStyle/>
                    <a:p>
                      <a:pPr algn="ctr"/>
                      <a:r>
                        <a:rPr lang="en-GB" sz="2200" b="0" cap="none" spc="0">
                          <a:solidFill>
                            <a:schemeClr val="tx1"/>
                          </a:solidFill>
                        </a:rPr>
                        <a:t>…</a:t>
                      </a:r>
                      <a:endParaRPr lang="en-US" sz="2200" b="0" cap="none" spc="0">
                        <a:solidFill>
                          <a:schemeClr val="tx1"/>
                        </a:solidFill>
                      </a:endParaRPr>
                    </a:p>
                  </a:txBody>
                  <a:tcPr marL="124845" marR="124845" marT="62423" marB="124845">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a:r>
                        <a:rPr lang="en-GB" sz="2200" b="0" cap="none" spc="0">
                          <a:solidFill>
                            <a:schemeClr val="tx1"/>
                          </a:solidFill>
                        </a:rPr>
                        <a:t>…</a:t>
                      </a:r>
                      <a:endParaRPr lang="en-US" sz="2200" b="0" cap="none" spc="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a:r>
                        <a:rPr lang="en-GB" sz="2200" b="0" cap="none" spc="0">
                          <a:solidFill>
                            <a:schemeClr val="tx1"/>
                          </a:solidFill>
                        </a:rPr>
                        <a:t>…</a:t>
                      </a:r>
                      <a:endParaRPr lang="en-US" sz="2200" b="0" cap="none" spc="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mpd="sng">
                      <a:noFill/>
                      <a:prstDash val="solid"/>
                    </a:lnB>
                    <a:solidFill>
                      <a:schemeClr val="bg1">
                        <a:lumMod val="95000"/>
                      </a:schemeClr>
                    </a:solidFill>
                  </a:tcPr>
                </a:tc>
                <a:tc>
                  <a:txBody>
                    <a:bodyPr/>
                    <a:lstStyle/>
                    <a:p>
                      <a:pPr algn="ctr"/>
                      <a:r>
                        <a:rPr lang="en-GB" sz="2200" b="0" cap="none" spc="0" dirty="0">
                          <a:solidFill>
                            <a:schemeClr val="tx1"/>
                          </a:solidFill>
                        </a:rPr>
                        <a:t>…</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672300196"/>
                  </a:ext>
                </a:extLst>
              </a:tr>
              <a:tr h="570127">
                <a:tc>
                  <a:txBody>
                    <a:bodyPr/>
                    <a:lstStyle/>
                    <a:p>
                      <a:pPr algn="ctr"/>
                      <a:r>
                        <a:rPr lang="en-GB" sz="2200" b="0" cap="none" spc="0" dirty="0">
                          <a:solidFill>
                            <a:schemeClr val="tx1"/>
                          </a:solidFill>
                        </a:rPr>
                        <a:t>…</a:t>
                      </a:r>
                      <a:endParaRPr lang="en-US" sz="2200" b="0" cap="none" spc="0" dirty="0">
                        <a:solidFill>
                          <a:schemeClr val="tx1"/>
                        </a:solidFill>
                      </a:endParaRPr>
                    </a:p>
                  </a:txBody>
                  <a:tcPr marL="124845" marR="124845" marT="62423" marB="124845">
                    <a:lnL w="12700" cap="flat" cmpd="sng" algn="ctr">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p>
                      <a:pPr algn="ctr"/>
                      <a:r>
                        <a:rPr lang="en-GB" sz="2200" b="0" cap="none" spc="0" dirty="0">
                          <a:solidFill>
                            <a:schemeClr val="tx1"/>
                          </a:solidFill>
                        </a:rPr>
                        <a:t>…</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noFill/>
                      <a:prstDash val="solid"/>
                    </a:lnB>
                    <a:noFill/>
                  </a:tcPr>
                </a:tc>
                <a:tc>
                  <a:txBody>
                    <a:bodyPr/>
                    <a:lstStyle/>
                    <a:p>
                      <a:pPr algn="ctr"/>
                      <a:r>
                        <a:rPr lang="en-GB" sz="2200" b="0" cap="none" spc="0" dirty="0">
                          <a:solidFill>
                            <a:schemeClr val="tx1"/>
                          </a:solidFill>
                        </a:rPr>
                        <a:t>…</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prstDash val="solid"/>
                    </a:lnT>
                    <a:lnB w="12700" cap="flat" cmpd="sng" algn="ctr">
                      <a:noFill/>
                      <a:prstDash val="solid"/>
                    </a:lnB>
                    <a:noFill/>
                  </a:tcPr>
                </a:tc>
                <a:tc>
                  <a:txBody>
                    <a:bodyPr/>
                    <a:lstStyle/>
                    <a:p>
                      <a:pPr algn="ctr"/>
                      <a:r>
                        <a:rPr lang="en-GB" sz="2200" b="0" cap="none" spc="0" dirty="0">
                          <a:solidFill>
                            <a:schemeClr val="tx1"/>
                          </a:solidFill>
                        </a:rPr>
                        <a:t>…</a:t>
                      </a:r>
                      <a:endParaRPr lang="en-US" sz="2200" b="0" cap="none" spc="0" dirty="0">
                        <a:solidFill>
                          <a:schemeClr val="tx1"/>
                        </a:solidFill>
                      </a:endParaRPr>
                    </a:p>
                  </a:txBody>
                  <a:tcPr marL="124845" marR="124845" marT="62423" marB="124845">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287951818"/>
                  </a:ext>
                </a:extLst>
              </a:tr>
            </a:tbl>
          </a:graphicData>
        </a:graphic>
      </p:graphicFrame>
      <p:pic>
        <p:nvPicPr>
          <p:cNvPr id="18" name="Graphic 17" descr="Document with solid fill">
            <a:extLst>
              <a:ext uri="{FF2B5EF4-FFF2-40B4-BE49-F238E27FC236}">
                <a16:creationId xmlns:a16="http://schemas.microsoft.com/office/drawing/2014/main" id="{19123A94-942E-4B80-93DB-514FEBF15B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3956" y="2663050"/>
            <a:ext cx="278624" cy="278624"/>
          </a:xfrm>
          <a:prstGeom prst="rect">
            <a:avLst/>
          </a:prstGeom>
        </p:spPr>
      </p:pic>
      <p:pic>
        <p:nvPicPr>
          <p:cNvPr id="19" name="Graphic 18" descr="Clipboard Partially Checked with solid fill">
            <a:extLst>
              <a:ext uri="{FF2B5EF4-FFF2-40B4-BE49-F238E27FC236}">
                <a16:creationId xmlns:a16="http://schemas.microsoft.com/office/drawing/2014/main" id="{649F06D8-B021-4A90-9E7F-499F4EEBAF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2023" y="2584532"/>
            <a:ext cx="369332" cy="369332"/>
          </a:xfrm>
          <a:prstGeom prst="rect">
            <a:avLst/>
          </a:prstGeom>
        </p:spPr>
      </p:pic>
      <p:pic>
        <p:nvPicPr>
          <p:cNvPr id="20" name="Graphic 19" descr="Trophy with solid fill">
            <a:extLst>
              <a:ext uri="{FF2B5EF4-FFF2-40B4-BE49-F238E27FC236}">
                <a16:creationId xmlns:a16="http://schemas.microsoft.com/office/drawing/2014/main" id="{645A55C9-FBB3-4286-B9FC-97C6A0041A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55036" y="2572341"/>
            <a:ext cx="369333" cy="369333"/>
          </a:xfrm>
          <a:prstGeom prst="rect">
            <a:avLst/>
          </a:prstGeom>
        </p:spPr>
      </p:pic>
      <p:pic>
        <p:nvPicPr>
          <p:cNvPr id="21" name="Graphic 20" descr="Future with solid fill">
            <a:extLst>
              <a:ext uri="{FF2B5EF4-FFF2-40B4-BE49-F238E27FC236}">
                <a16:creationId xmlns:a16="http://schemas.microsoft.com/office/drawing/2014/main" id="{B49EDA38-AD29-4F28-A312-585E1185C13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0869" y="2617696"/>
            <a:ext cx="369332" cy="369332"/>
          </a:xfrm>
          <a:prstGeom prst="rect">
            <a:avLst/>
          </a:prstGeom>
        </p:spPr>
      </p:pic>
      <p:sp>
        <p:nvSpPr>
          <p:cNvPr id="22" name="Rectangle 21">
            <a:extLst>
              <a:ext uri="{FF2B5EF4-FFF2-40B4-BE49-F238E27FC236}">
                <a16:creationId xmlns:a16="http://schemas.microsoft.com/office/drawing/2014/main" id="{B5DF558E-DBAD-48F0-A22F-26A1F366F89A}"/>
              </a:ext>
            </a:extLst>
          </p:cNvPr>
          <p:cNvSpPr/>
          <p:nvPr/>
        </p:nvSpPr>
        <p:spPr>
          <a:xfrm>
            <a:off x="7491369" y="494950"/>
            <a:ext cx="310392" cy="1157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290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373</TotalTime>
  <Words>703</Words>
  <Application>Microsoft Office PowerPoint</Application>
  <PresentationFormat>Widescreen</PresentationFormat>
  <Paragraphs>187</Paragraphs>
  <Slides>12</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arial</vt:lpstr>
      <vt:lpstr>arial</vt:lpstr>
      <vt:lpstr>Calibri</vt:lpstr>
      <vt:lpstr>Calibri Light</vt:lpstr>
      <vt:lpstr>Times New Roman</vt:lpstr>
      <vt:lpstr>Office Theme</vt:lpstr>
      <vt:lpstr>Reinforcement learning: scheduling and resource allocation (PS-006)</vt:lpstr>
      <vt:lpstr>Introduction</vt:lpstr>
      <vt:lpstr>Introduction</vt:lpstr>
      <vt:lpstr>Environment Dataset</vt:lpstr>
      <vt:lpstr>Model output</vt:lpstr>
      <vt:lpstr>Simulation Environment</vt:lpstr>
      <vt:lpstr>Simulation Environment</vt:lpstr>
      <vt:lpstr>Simulation Environment</vt:lpstr>
      <vt:lpstr>Agent experience</vt:lpstr>
      <vt:lpstr>PowerPoint Presentation</vt:lpstr>
      <vt:lpstr>Results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PS-006 – Data Explorers</dc:title>
  <dc:creator>FoRzA InTeR</dc:creator>
  <cp:lastModifiedBy>FoRzA InTeR</cp:lastModifiedBy>
  <cp:revision>56</cp:revision>
  <dcterms:created xsi:type="dcterms:W3CDTF">2021-11-22T19:24:28Z</dcterms:created>
  <dcterms:modified xsi:type="dcterms:W3CDTF">2021-11-28T18:13:01Z</dcterms:modified>
</cp:coreProperties>
</file>